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76" r:id="rId6"/>
    <p:sldId id="293" r:id="rId7"/>
    <p:sldId id="294" r:id="rId8"/>
    <p:sldId id="295" r:id="rId9"/>
    <p:sldId id="297" r:id="rId10"/>
    <p:sldId id="298" r:id="rId11"/>
    <p:sldId id="296" r:id="rId12"/>
    <p:sldId id="299" r:id="rId13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2387">
          <p15:clr>
            <a:srgbClr val="A4A3A4"/>
          </p15:clr>
        </p15:guide>
        <p15:guide id="5" orient="horz" pos="2478">
          <p15:clr>
            <a:srgbClr val="A4A3A4"/>
          </p15:clr>
        </p15:guide>
        <p15:guide id="6" orient="horz" pos="4065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pos="158">
          <p15:clr>
            <a:srgbClr val="A4A3A4"/>
          </p15:clr>
        </p15:guide>
        <p15:guide id="9" pos="1451">
          <p15:clr>
            <a:srgbClr val="A4A3A4"/>
          </p15:clr>
        </p15:guide>
        <p15:guide id="10" pos="1565" userDrawn="1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  <p15:guide id="13" pos="4220">
          <p15:clr>
            <a:srgbClr val="A4A3A4"/>
          </p15:clr>
        </p15:guide>
        <p15:guide id="14" pos="4309">
          <p15:clr>
            <a:srgbClr val="A4A3A4"/>
          </p15:clr>
        </p15:guide>
        <p15:guide id="15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in, William" initials="RW" lastIdx="6" clrIdx="0">
    <p:extLst>
      <p:ext uri="{19B8F6BF-5375-455C-9EA6-DF929625EA0E}">
        <p15:presenceInfo xmlns:p15="http://schemas.microsoft.com/office/powerpoint/2012/main" userId="S-1-5-21-2063937484-890637333-1714775081-2359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433" autoAdjust="0"/>
  </p:normalViewPr>
  <p:slideViewPr>
    <p:cSldViewPr showGuides="1">
      <p:cViewPr varScale="1">
        <p:scale>
          <a:sx n="118" d="100"/>
          <a:sy n="118" d="100"/>
        </p:scale>
        <p:origin x="1188" y="102"/>
      </p:cViewPr>
      <p:guideLst>
        <p:guide orient="horz" pos="346"/>
        <p:guide orient="horz" pos="572"/>
        <p:guide orient="horz" pos="799"/>
        <p:guide orient="horz" pos="2387"/>
        <p:guide orient="horz" pos="2478"/>
        <p:guide orient="horz" pos="4065"/>
        <p:guide orient="horz" pos="4156"/>
        <p:guide pos="158"/>
        <p:guide pos="1451"/>
        <p:guide pos="1565"/>
        <p:guide pos="2835"/>
        <p:guide pos="2925"/>
        <p:guide pos="4220"/>
        <p:guide pos="4309"/>
        <p:guide pos="5602"/>
      </p:guideLst>
    </p:cSldViewPr>
  </p:slideViewPr>
  <p:outlineViewPr>
    <p:cViewPr>
      <p:scale>
        <a:sx n="33" d="100"/>
        <a:sy n="33" d="100"/>
      </p:scale>
      <p:origin x="0" y="-4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145" cy="464205"/>
          </a:xfrm>
          <a:prstGeom prst="rect">
            <a:avLst/>
          </a:prstGeom>
        </p:spPr>
        <p:txBody>
          <a:bodyPr vert="horz" lIns="88117" tIns="44059" rIns="88117" bIns="4405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735" y="3"/>
            <a:ext cx="3038145" cy="464205"/>
          </a:xfrm>
          <a:prstGeom prst="rect">
            <a:avLst/>
          </a:prstGeom>
        </p:spPr>
        <p:txBody>
          <a:bodyPr vert="horz" lIns="88117" tIns="44059" rIns="88117" bIns="44059" rtlCol="0"/>
          <a:lstStyle>
            <a:lvl1pPr algn="r">
              <a:defRPr sz="1200"/>
            </a:lvl1pPr>
          </a:lstStyle>
          <a:p>
            <a:fld id="{9BFCB24A-FD45-4CD8-B68B-3181F548FB6B}" type="datetimeFigureOut">
              <a:rPr lang="fr-CA" smtClean="0"/>
              <a:t>2017-05-15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8830661"/>
            <a:ext cx="3038145" cy="464205"/>
          </a:xfrm>
          <a:prstGeom prst="rect">
            <a:avLst/>
          </a:prstGeom>
        </p:spPr>
        <p:txBody>
          <a:bodyPr vert="horz" lIns="88117" tIns="44059" rIns="88117" bIns="4405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735" y="8830661"/>
            <a:ext cx="3038145" cy="464205"/>
          </a:xfrm>
          <a:prstGeom prst="rect">
            <a:avLst/>
          </a:prstGeom>
        </p:spPr>
        <p:txBody>
          <a:bodyPr vert="horz" lIns="88117" tIns="44059" rIns="88117" bIns="44059" rtlCol="0" anchor="b"/>
          <a:lstStyle>
            <a:lvl1pPr algn="r">
              <a:defRPr sz="1200"/>
            </a:lvl1pPr>
          </a:lstStyle>
          <a:p>
            <a:fld id="{AB42F91C-ED8A-4392-AAFE-9B3D4B56291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9187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604" cy="465266"/>
          </a:xfrm>
          <a:prstGeom prst="rect">
            <a:avLst/>
          </a:prstGeom>
        </p:spPr>
        <p:txBody>
          <a:bodyPr vert="horz" lIns="88117" tIns="44059" rIns="88117" bIns="4405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161" y="2"/>
            <a:ext cx="3038604" cy="465266"/>
          </a:xfrm>
          <a:prstGeom prst="rect">
            <a:avLst/>
          </a:prstGeom>
        </p:spPr>
        <p:txBody>
          <a:bodyPr vert="horz" lIns="88117" tIns="44059" rIns="88117" bIns="44059" rtlCol="0"/>
          <a:lstStyle>
            <a:lvl1pPr algn="r">
              <a:defRPr sz="1200"/>
            </a:lvl1pPr>
          </a:lstStyle>
          <a:p>
            <a:fld id="{E8CE1C79-2F05-4DB1-8F2E-F68D17FC2148}" type="datetimeFigureOut">
              <a:rPr lang="fr-CA" smtClean="0"/>
              <a:pPr/>
              <a:t>2017-05-15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7" tIns="44059" rIns="88117" bIns="4405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0715" y="4416313"/>
            <a:ext cx="5608975" cy="4182934"/>
          </a:xfrm>
          <a:prstGeom prst="rect">
            <a:avLst/>
          </a:prstGeom>
        </p:spPr>
        <p:txBody>
          <a:bodyPr vert="horz" lIns="88117" tIns="44059" rIns="88117" bIns="4405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649"/>
            <a:ext cx="3038604" cy="465266"/>
          </a:xfrm>
          <a:prstGeom prst="rect">
            <a:avLst/>
          </a:prstGeom>
        </p:spPr>
        <p:txBody>
          <a:bodyPr vert="horz" lIns="88117" tIns="44059" rIns="88117" bIns="4405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161" y="8829649"/>
            <a:ext cx="3038604" cy="465266"/>
          </a:xfrm>
          <a:prstGeom prst="rect">
            <a:avLst/>
          </a:prstGeom>
        </p:spPr>
        <p:txBody>
          <a:bodyPr vert="horz" lIns="88117" tIns="44059" rIns="88117" bIns="44059" rtlCol="0" anchor="b"/>
          <a:lstStyle>
            <a:lvl1pPr algn="r">
              <a:defRPr sz="1200"/>
            </a:lvl1pPr>
          </a:lstStyle>
          <a:p>
            <a:fld id="{720E9B51-F266-4B83-83E7-CCC062CFB98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364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E9B51-F266-4B83-83E7-CCC062CFB98F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456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508986"/>
            <a:ext cx="9144000" cy="72000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/>
          </a:p>
        </p:txBody>
      </p:sp>
      <p:sp>
        <p:nvSpPr>
          <p:cNvPr id="3074" name="Text Box 2"/>
          <p:cNvSpPr txBox="1">
            <a:spLocks noChangeArrowheads="1"/>
          </p:cNvSpPr>
          <p:nvPr userDrawn="1"/>
        </p:nvSpPr>
        <p:spPr bwMode="gray">
          <a:xfrm>
            <a:off x="2445728" y="2708276"/>
            <a:ext cx="6446226" cy="37449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180000" tIns="288000" rIns="180000" bIns="180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5292" y="3009601"/>
            <a:ext cx="6286662" cy="307777"/>
          </a:xfr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000" b="1" kern="1200" baseline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 smtClean="0"/>
              <a:t>Project Title (maximum one line long)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05292" y="3459601"/>
            <a:ext cx="6286662" cy="307777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sz="2000" b="0" kern="1200" baseline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/>
              <a:t>Report Title</a:t>
            </a:r>
          </a:p>
        </p:txBody>
      </p:sp>
      <p:pic>
        <p:nvPicPr>
          <p:cNvPr id="8" name="Picture 2" descr="Raymond Chabot Grant Thornt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207963"/>
            <a:ext cx="33909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008063" y="674211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90598" y="260648"/>
            <a:ext cx="10099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BD5CE-FE55-485E-BA6D-0BE96853AB9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4" name="Picture 2" descr="Raymond Chabot Grant Thornton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19019"/>
          <a:stretch/>
        </p:blipFill>
        <p:spPr bwMode="auto">
          <a:xfrm>
            <a:off x="7141010" y="6237312"/>
            <a:ext cx="2003498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78448" y="6598801"/>
            <a:ext cx="10099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BD5CE-FE55-485E-BA6D-0BE96853AB9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508986"/>
            <a:ext cx="9144000" cy="72000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5292" y="3009601"/>
            <a:ext cx="6286662" cy="307777"/>
          </a:xfr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000" b="1" kern="1200" baseline="0" dirty="0" smtClean="0">
                <a:solidFill>
                  <a:schemeClr val="accent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 smtClean="0"/>
              <a:t>Project Title (maximum one line long)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05292" y="3459601"/>
            <a:ext cx="6286662" cy="307777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sz="2000" b="0" kern="1200" baseline="0" dirty="0" smtClean="0">
                <a:solidFill>
                  <a:schemeClr val="accent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/>
              <a:t>Report Title</a:t>
            </a:r>
          </a:p>
        </p:txBody>
      </p:sp>
      <p:pic>
        <p:nvPicPr>
          <p:cNvPr id="8" name="Picture 2" descr="Raymond Chabot Grant Thornt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207963"/>
            <a:ext cx="33909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508986"/>
            <a:ext cx="9144000" cy="72000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/>
          </a:p>
        </p:txBody>
      </p:sp>
      <p:sp>
        <p:nvSpPr>
          <p:cNvPr id="3074" name="Text Box 2"/>
          <p:cNvSpPr txBox="1">
            <a:spLocks noChangeArrowheads="1"/>
          </p:cNvSpPr>
          <p:nvPr userDrawn="1"/>
        </p:nvSpPr>
        <p:spPr bwMode="gray">
          <a:xfrm>
            <a:off x="2445728" y="2708276"/>
            <a:ext cx="6446226" cy="3744913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vert="horz" wrap="square" lIns="180000" tIns="288000" rIns="180000" bIns="180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5292" y="3009601"/>
            <a:ext cx="4094446" cy="307777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000" b="1" kern="1200" baseline="0" dirty="0" smtClean="0">
                <a:solidFill>
                  <a:schemeClr val="accent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 smtClean="0"/>
              <a:t>Section #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05292" y="3459601"/>
            <a:ext cx="4094446" cy="307777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sz="2000" b="0" kern="1200" baseline="0" dirty="0" smtClean="0">
                <a:solidFill>
                  <a:schemeClr val="accent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/>
              <a:t>Section 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605292" y="5999638"/>
            <a:ext cx="4094446" cy="215444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GB" sz="1400" b="0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/>
              <a:t>Section comment</a:t>
            </a:r>
          </a:p>
        </p:txBody>
      </p:sp>
      <p:pic>
        <p:nvPicPr>
          <p:cNvPr id="2050" name="Picture 2" descr="Raymond Chabot Grant Thornt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303213"/>
            <a:ext cx="27574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2046" y="1268412"/>
            <a:ext cx="8639908" cy="974626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90598" y="213073"/>
            <a:ext cx="10099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BD5CE-FE55-485E-BA6D-0BE96853AB9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5" name="Picture 2" descr="Raymond Chabot Grant Thornton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19019"/>
          <a:stretch/>
        </p:blipFill>
        <p:spPr bwMode="auto">
          <a:xfrm>
            <a:off x="7141010" y="6237312"/>
            <a:ext cx="2003498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2048" y="1268414"/>
            <a:ext cx="4248516" cy="974626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7943" y="1268414"/>
            <a:ext cx="4248000" cy="974626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84953" y="213072"/>
            <a:ext cx="10099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BD5CE-FE55-485E-BA6D-0BE96853AB9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Picture 2" descr="Raymond Chabot Grant Thornton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19019"/>
          <a:stretch/>
        </p:blipFill>
        <p:spPr bwMode="auto">
          <a:xfrm>
            <a:off x="7141010" y="6237312"/>
            <a:ext cx="2003498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2046" y="1268412"/>
            <a:ext cx="8639908" cy="5184776"/>
          </a:xfrm>
        </p:spPr>
        <p:txBody>
          <a:bodyPr numCol="2" spcCol="144000">
            <a:noAutofit/>
          </a:bodyPr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891588" y="213073"/>
            <a:ext cx="10099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BD5CE-FE55-485E-BA6D-0BE96853AB9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5" name="Picture 2" descr="Raymond Chabot Grant Thornton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19019"/>
          <a:stretch/>
        </p:blipFill>
        <p:spPr bwMode="auto">
          <a:xfrm>
            <a:off x="7141010" y="6237312"/>
            <a:ext cx="2003498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90598" y="188640"/>
            <a:ext cx="10099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BD5CE-FE55-485E-BA6D-0BE96853AB9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4" name="Picture 2" descr="Raymond Chabot Grant Thornton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19019"/>
          <a:stretch/>
        </p:blipFill>
        <p:spPr bwMode="auto">
          <a:xfrm>
            <a:off x="7141010" y="6237312"/>
            <a:ext cx="2003498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784468" y="224644"/>
            <a:ext cx="10099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BD5CE-FE55-485E-BA6D-0BE96853AB9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" name="Picture 2" descr="Raymond Chabot Grant Thornton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19019"/>
          <a:stretch/>
        </p:blipFill>
        <p:spPr bwMode="auto">
          <a:xfrm>
            <a:off x="7141010" y="6237312"/>
            <a:ext cx="2003498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90598" y="260648"/>
            <a:ext cx="100990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CBD5CE-FE55-485E-BA6D-0BE96853AB9F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4" name="Picture 2" descr="Raymond Chabot Grant Thornton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19019"/>
          <a:stretch/>
        </p:blipFill>
        <p:spPr bwMode="auto">
          <a:xfrm>
            <a:off x="7141010" y="6237312"/>
            <a:ext cx="2003498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680" y="520100"/>
            <a:ext cx="8639908" cy="380480"/>
          </a:xfrm>
          <a:prstGeom prst="rect">
            <a:avLst/>
          </a:prstGeom>
        </p:spPr>
        <p:txBody>
          <a:bodyPr vert="horz" wrap="square" lIns="0" tIns="7200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46" y="1268414"/>
            <a:ext cx="8639908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pyright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52047" y="6597650"/>
            <a:ext cx="4254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tabLst>
                <a:tab pos="2244725" algn="l"/>
              </a:tabLst>
            </a:pPr>
            <a:r>
              <a:rPr lang="en-US" sz="700" dirty="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©  2017 Raymond Chabot Grant Thornton SENCRL</a:t>
            </a:r>
            <a:r>
              <a:rPr lang="en-US" sz="700" baseline="0" dirty="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 </a:t>
            </a:r>
            <a:r>
              <a:rPr lang="en-US" sz="700" dirty="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|</a:t>
            </a:r>
            <a:r>
              <a:rPr lang="en-US" sz="700" baseline="0" dirty="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 </a:t>
            </a:r>
            <a:r>
              <a:rPr lang="en-US" sz="700" baseline="0" dirty="0" err="1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Émirats</a:t>
            </a:r>
            <a:r>
              <a:rPr lang="en-US" sz="700" baseline="0" dirty="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 </a:t>
            </a:r>
            <a:r>
              <a:rPr lang="en-US" sz="700" baseline="0" dirty="0" err="1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Arabes</a:t>
            </a:r>
            <a:r>
              <a:rPr lang="en-US" sz="700" baseline="0" dirty="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 Unis : </a:t>
            </a:r>
            <a:r>
              <a:rPr lang="en-US" sz="700" baseline="0" dirty="0" err="1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Défis</a:t>
            </a:r>
            <a:r>
              <a:rPr lang="en-US" sz="700" baseline="0" dirty="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 et </a:t>
            </a:r>
            <a:r>
              <a:rPr lang="en-US" sz="700" baseline="0" dirty="0" err="1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opportunités</a:t>
            </a:r>
            <a:r>
              <a:rPr lang="en-US" sz="700" baseline="0" dirty="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 </a:t>
            </a:r>
            <a:r>
              <a:rPr lang="en-US" sz="700" baseline="0" dirty="0" err="1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fiscales</a:t>
            </a:r>
            <a:r>
              <a:rPr lang="en-US" sz="700" dirty="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|  -</a:t>
            </a:r>
            <a:r>
              <a:rPr lang="en-US" sz="700" baseline="0" dirty="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 Le 16 </a:t>
            </a:r>
            <a:r>
              <a:rPr lang="en-US" sz="700" baseline="0" dirty="0" err="1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mai</a:t>
            </a:r>
            <a:r>
              <a:rPr lang="en-US" sz="700" baseline="0" dirty="0" smtClean="0">
                <a:solidFill>
                  <a:srgbClr val="808080"/>
                </a:solidFill>
                <a:latin typeface="Arial Narrow" pitchFamily="34" charset="0"/>
                <a:ea typeface="MS Mincho" pitchFamily="49" charset="-128"/>
              </a:rPr>
              <a:t> 2017</a:t>
            </a:r>
            <a:endParaRPr lang="en-US" sz="700" dirty="0">
              <a:latin typeface="Arial Narrow" pitchFamily="34" charset="0"/>
            </a:endParaRPr>
          </a:p>
        </p:txBody>
      </p:sp>
      <p:sp>
        <p:nvSpPr>
          <p:cNvPr id="7" name="Line 107"/>
          <p:cNvSpPr>
            <a:spLocks noChangeShapeType="1"/>
          </p:cNvSpPr>
          <p:nvPr userDrawn="1"/>
        </p:nvSpPr>
        <p:spPr bwMode="gray">
          <a:xfrm>
            <a:off x="252413" y="550863"/>
            <a:ext cx="8640762" cy="0"/>
          </a:xfrm>
          <a:prstGeom prst="line">
            <a:avLst/>
          </a:prstGeom>
          <a:noFill/>
          <a:ln w="3175">
            <a:solidFill>
              <a:srgbClr val="828282"/>
            </a:solidFill>
            <a:round/>
            <a:headEnd/>
            <a:tailEnd/>
          </a:ln>
          <a:effectLst/>
        </p:spPr>
        <p:txBody>
          <a:bodyPr lIns="54000" tIns="54000" rIns="54000" bIns="54000" anchorCtr="1">
            <a:spAutoFit/>
          </a:bodyPr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60" r:id="rId4"/>
    <p:sldLayoutId id="2147483661" r:id="rId5"/>
    <p:sldLayoutId id="2147483665" r:id="rId6"/>
    <p:sldLayoutId id="2147483666" r:id="rId7"/>
    <p:sldLayoutId id="2147483667" r:id="rId8"/>
    <p:sldLayoutId id="2147483680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0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None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Wingdings 2" pitchFamily="18" charset="2"/>
        <a:buChar char="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Symbol" pitchFamily="18" charset="2"/>
        <a:buChar char="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Symbol" pitchFamily="18" charset="2"/>
        <a:buChar char="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717550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Symbol" pitchFamily="18" charset="2"/>
        <a:buChar char="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895350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Symbol" pitchFamily="18" charset="2"/>
        <a:buChar char="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500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Symbol" pitchFamily="18" charset="2"/>
        <a:buChar char="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257300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bg2"/>
        </a:buClr>
        <a:buFont typeface="Symbol" pitchFamily="18" charset="2"/>
        <a:buChar char="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Dessin_Microsoft_Visio_2003-20101.vsd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ae.gt.com" TargetMode="External"/><Relationship Id="rId3" Type="http://schemas.openxmlformats.org/officeDocument/2006/relationships/tags" Target="../tags/tag16.xml"/><Relationship Id="rId7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6.jpeg"/><Relationship Id="rId11" Type="http://schemas.openxmlformats.org/officeDocument/2006/relationships/hyperlink" Target="mailto:Bourgeois.Pierre@rcgt.com" TargetMode="External"/><Relationship Id="rId5" Type="http://schemas.openxmlformats.org/officeDocument/2006/relationships/slideLayout" Target="../slideLayouts/slideLayout11.xml"/><Relationship Id="rId10" Type="http://schemas.openxmlformats.org/officeDocument/2006/relationships/hyperlink" Target="mailto:Riverin.William@rcgt.com" TargetMode="External"/><Relationship Id="rId4" Type="http://schemas.openxmlformats.org/officeDocument/2006/relationships/tags" Target="../tags/tag17.xml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 smtClean="0"/>
              <a:t>Les </a:t>
            </a:r>
            <a:r>
              <a:rPr lang="fr-CA" dirty="0"/>
              <a:t>défis et opportunités fiscales aux </a:t>
            </a:r>
            <a:r>
              <a:rPr lang="fr-CA" dirty="0" smtClean="0"/>
              <a:t>Émirats Arabes Unis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05292" y="3459601"/>
            <a:ext cx="6286662" cy="666849"/>
          </a:xfrm>
        </p:spPr>
        <p:txBody>
          <a:bodyPr/>
          <a:lstStyle/>
          <a:p>
            <a:pPr>
              <a:tabLst>
                <a:tab pos="2152650" algn="l"/>
              </a:tabLst>
            </a:pPr>
            <a:r>
              <a:rPr lang="fr-CA" u="sng" dirty="0"/>
              <a:t>Émirats </a:t>
            </a:r>
            <a:r>
              <a:rPr lang="fr-CA" u="sng" dirty="0" smtClean="0"/>
              <a:t>Arabes Unis</a:t>
            </a:r>
            <a:r>
              <a:rPr lang="fr-CA" dirty="0" smtClean="0"/>
              <a:t> :	un </a:t>
            </a:r>
            <a:r>
              <a:rPr lang="fr-CA" dirty="0"/>
              <a:t>marché de choix </a:t>
            </a:r>
            <a:r>
              <a:rPr lang="fr-CA" dirty="0" smtClean="0"/>
              <a:t>pour les </a:t>
            </a:r>
            <a:endParaRPr lang="fr-CA" dirty="0"/>
          </a:p>
          <a:p>
            <a:pPr>
              <a:tabLst>
                <a:tab pos="2152650" algn="l"/>
              </a:tabLst>
            </a:pPr>
            <a:r>
              <a:rPr lang="fr-CA" dirty="0" smtClean="0"/>
              <a:t>	exportateurs </a:t>
            </a:r>
            <a:r>
              <a:rPr lang="fr-CA" dirty="0"/>
              <a:t>québécois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609822" y="4376137"/>
            <a:ext cx="6286662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lang="en-GB" sz="2000" b="0" kern="1200" baseline="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Wingdings 2" pitchFamily="18" charset="2"/>
              <a:buChar char="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Symbol" pitchFamily="18" charset="2"/>
              <a:buChar char="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Symbol" pitchFamily="18" charset="2"/>
              <a:buChar char="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Symbol" pitchFamily="18" charset="2"/>
              <a:buChar char="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5350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Symbol" pitchFamily="18" charset="2"/>
              <a:buChar char="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9500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Symbol" pitchFamily="18" charset="2"/>
              <a:buChar char="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7300" indent="-177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Symbol" pitchFamily="18" charset="2"/>
              <a:buChar char="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 smtClean="0"/>
              <a:t>Le 16 mai 2017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Système fiscal des Émirats Arabes Unis</a:t>
            </a:r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680" y="1280949"/>
            <a:ext cx="5040400" cy="4298613"/>
          </a:xfrm>
        </p:spPr>
        <p:txBody>
          <a:bodyPr/>
          <a:lstStyle/>
          <a:p>
            <a:r>
              <a:rPr lang="fr-CA" sz="1600" dirty="0" smtClean="0">
                <a:latin typeface="Garamond" panose="02020404030301010803" pitchFamily="18" charset="0"/>
              </a:rPr>
              <a:t>Résumé du régime fiscal local</a:t>
            </a:r>
          </a:p>
          <a:p>
            <a:endParaRPr lang="fr-CA" sz="1600" dirty="0" smtClean="0">
              <a:latin typeface="Garamond" panose="02020404030301010803" pitchFamily="18" charset="0"/>
            </a:endParaRPr>
          </a:p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Garamond" panose="02020404030301010803" pitchFamily="18" charset="0"/>
              </a:rPr>
              <a:t>Il n’y a généralement pas d’impôt sur le revenu pour un individu ou une société résidente des </a:t>
            </a:r>
            <a:r>
              <a:rPr lang="fr-CA" sz="1600" dirty="0" smtClean="0">
                <a:latin typeface="Garamond" panose="02020404030301010803" pitchFamily="18" charset="0"/>
              </a:rPr>
              <a:t>Émirats Arabes Unis (« Émirats ») </a:t>
            </a:r>
            <a:r>
              <a:rPr lang="fr-CA" sz="1600" dirty="0" smtClean="0">
                <a:latin typeface="Garamond" panose="02020404030301010803" pitchFamily="18" charset="0"/>
              </a:rPr>
              <a:t>à l’exception des banques étrangères et des sociétés pétrolières.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Garamond" panose="02020404030301010803" pitchFamily="18" charset="0"/>
              </a:rPr>
              <a:t>Les lois fiscales varient d’un Émirat à l’autre, aucun impôt fédéral.</a:t>
            </a:r>
          </a:p>
          <a:p>
            <a:pPr marL="1714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Garamond" panose="02020404030301010803" pitchFamily="18" charset="0"/>
              </a:rPr>
              <a:t>Plus de 70 conventions fiscales en vigueur dont celle avec le Canada.</a:t>
            </a:r>
          </a:p>
          <a:p>
            <a:pPr marL="1714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Garamond" panose="02020404030301010803" pitchFamily="18" charset="0"/>
              </a:rPr>
              <a:t>Aucune retenue sur les paiements effectués en faveur de non-résident.</a:t>
            </a:r>
          </a:p>
          <a:p>
            <a:pPr marL="1714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Garamond" panose="02020404030301010803" pitchFamily="18" charset="0"/>
              </a:rPr>
              <a:t>Il existe de nombreuses zones de libre-échange dans la fédération, spécialement à Dubaï.</a:t>
            </a:r>
          </a:p>
          <a:p>
            <a:pPr lvl="1"/>
            <a:endParaRPr lang="fr-CA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21" y="1280949"/>
            <a:ext cx="3059832" cy="20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Structure juridique aux Émirats pour </a:t>
            </a:r>
            <a:r>
              <a:rPr lang="fr-FR" dirty="0"/>
              <a:t>l’investisseur canadien</a:t>
            </a:r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2046" y="1268414"/>
            <a:ext cx="8639908" cy="5201424"/>
          </a:xfrm>
        </p:spPr>
        <p:txBody>
          <a:bodyPr/>
          <a:lstStyle/>
          <a:p>
            <a:r>
              <a:rPr lang="fr-CA" sz="1600" dirty="0" smtClean="0">
                <a:latin typeface="Garamond" panose="02020404030301010803" pitchFamily="18" charset="0"/>
              </a:rPr>
              <a:t>Système de droit basé sur le droit civil et le droit </a:t>
            </a:r>
            <a:r>
              <a:rPr lang="fr-CA" sz="1600" dirty="0">
                <a:latin typeface="Garamond" panose="02020404030301010803" pitchFamily="18" charset="0"/>
              </a:rPr>
              <a:t>musulman (</a:t>
            </a:r>
            <a:r>
              <a:rPr lang="fr-CA" sz="1600" dirty="0" err="1">
                <a:latin typeface="Garamond" panose="02020404030301010803" pitchFamily="18" charset="0"/>
              </a:rPr>
              <a:t>chari'a</a:t>
            </a:r>
            <a:r>
              <a:rPr lang="fr-CA" sz="1600" dirty="0">
                <a:latin typeface="Garamond" panose="02020404030301010803" pitchFamily="18" charset="0"/>
              </a:rPr>
              <a:t> )</a:t>
            </a:r>
          </a:p>
          <a:p>
            <a:endParaRPr lang="fr-CA" sz="1600" dirty="0" smtClean="0">
              <a:latin typeface="Garamond" panose="02020404030301010803" pitchFamily="18" charset="0"/>
            </a:endParaRPr>
          </a:p>
          <a:p>
            <a:pPr marL="1588" lvl="1"/>
            <a:r>
              <a:rPr lang="fr-CA" sz="1600" dirty="0" smtClean="0">
                <a:latin typeface="Garamond" panose="02020404030301010803" pitchFamily="18" charset="0"/>
              </a:rPr>
              <a:t>Généralement, les entités sont des Sociétés à responsabilité limitée (SARL).  Cependant, la question est habituellement de savoir si elle sera basée dans une zone de libre-échange ou non.</a:t>
            </a:r>
          </a:p>
          <a:p>
            <a:pPr marL="1588" lvl="1"/>
            <a:endParaRPr lang="fr-CA" sz="1600" dirty="0" smtClean="0">
              <a:latin typeface="Garamond" panose="02020404030301010803" pitchFamily="18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CA" sz="1600" b="1" u="sng" dirty="0">
                <a:latin typeface="Garamond" panose="02020404030301010803" pitchFamily="18" charset="0"/>
              </a:rPr>
              <a:t>SARL continentale </a:t>
            </a:r>
            <a:endParaRPr lang="fr-CA" sz="1600" dirty="0">
              <a:latin typeface="Garamond" panose="02020404030301010803" pitchFamily="18" charset="0"/>
            </a:endParaRPr>
          </a:p>
          <a:p>
            <a:pPr lvl="2" indent="0">
              <a:buNone/>
              <a:tabLst>
                <a:tab pos="361950" algn="l"/>
                <a:tab pos="542925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51% du capital doit appartenir à un </a:t>
            </a:r>
            <a:r>
              <a:rPr lang="fr-CA" sz="1600" dirty="0" smtClean="0">
                <a:latin typeface="Garamond" panose="02020404030301010803" pitchFamily="18" charset="0"/>
              </a:rPr>
              <a:t>résident (nationalité) des Émirats, directement </a:t>
            </a:r>
            <a:r>
              <a:rPr lang="fr-CA" sz="1600" dirty="0" smtClean="0">
                <a:latin typeface="Garamond" panose="02020404030301010803" pitchFamily="18" charset="0"/>
              </a:rPr>
              <a:t>ou via une autre </a:t>
            </a:r>
            <a:r>
              <a:rPr lang="fr-CA" sz="1600" dirty="0" smtClean="0">
                <a:latin typeface="Garamond" panose="02020404030301010803" pitchFamily="18" charset="0"/>
              </a:rPr>
              <a:t>	SARL.</a:t>
            </a:r>
            <a:endParaRPr lang="fr-CA" sz="1600" dirty="0" smtClean="0">
              <a:latin typeface="Garamond" panose="02020404030301010803" pitchFamily="18" charset="0"/>
            </a:endParaRPr>
          </a:p>
          <a:p>
            <a:pPr lvl="2" indent="0">
              <a:spcBef>
                <a:spcPts val="800"/>
              </a:spcBef>
              <a:buNone/>
              <a:tabLst>
                <a:tab pos="361950" algn="l"/>
                <a:tab pos="542925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Basée sur la tradition, le capital minimum doit être de 300 000 AED à Dubaï (environ 110 000 $CA)</a:t>
            </a:r>
          </a:p>
          <a:p>
            <a:pPr lvl="2" indent="0">
              <a:buNone/>
              <a:tabLst>
                <a:tab pos="355600" algn="l"/>
              </a:tabLst>
            </a:pPr>
            <a:r>
              <a:rPr lang="fr-CA" sz="1600" dirty="0">
                <a:latin typeface="Garamond" panose="02020404030301010803" pitchFamily="18" charset="0"/>
              </a:rPr>
              <a:t>	</a:t>
            </a:r>
            <a:r>
              <a:rPr lang="fr-CA" sz="1600" dirty="0" smtClean="0">
                <a:latin typeface="Garamond" panose="02020404030301010803" pitchFamily="18" charset="0"/>
              </a:rPr>
              <a:t>ou 150 000 AED (environ 55 000 $CA) à Abu Dhabi.</a:t>
            </a:r>
          </a:p>
          <a:p>
            <a:pPr marL="349250" lvl="2" indent="-171450">
              <a:buFont typeface="Arial" panose="020B0604020202020204" pitchFamily="34" charset="0"/>
              <a:buChar char="•"/>
            </a:pPr>
            <a:endParaRPr lang="fr-CA" sz="1600" dirty="0" smtClean="0">
              <a:latin typeface="Garamond" panose="02020404030301010803" pitchFamily="18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CA" sz="1600" b="1" u="sng" dirty="0" smtClean="0">
                <a:latin typeface="Garamond" panose="02020404030301010803" pitchFamily="18" charset="0"/>
              </a:rPr>
              <a:t>SARL dans une zone de libre-échange</a:t>
            </a:r>
          </a:p>
          <a:p>
            <a:pPr lvl="2" indent="0">
              <a:buNone/>
              <a:tabLst>
                <a:tab pos="361950" algn="l"/>
                <a:tab pos="542925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Peut être détenue entièrement par des non-résidents.</a:t>
            </a:r>
          </a:p>
          <a:p>
            <a:pPr lvl="2" indent="0">
              <a:buNone/>
              <a:tabLst>
                <a:tab pos="361950" algn="l"/>
                <a:tab pos="542925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Ne peut exploiter à l’extérieur de la zone dans laquelle la société est établie.</a:t>
            </a:r>
          </a:p>
          <a:p>
            <a:pPr lvl="2" indent="0">
              <a:buNone/>
              <a:tabLst>
                <a:tab pos="361950" algn="l"/>
                <a:tab pos="542925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Chaque zone a ses propres lois, qui sont habituellement régies par les lois fédérales.</a:t>
            </a:r>
            <a:endParaRPr lang="fr-CA" sz="1600" dirty="0">
              <a:latin typeface="Garamond" panose="02020404030301010803" pitchFamily="18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CA" sz="1600" dirty="0" smtClean="0">
              <a:latin typeface="Garamond" panose="02020404030301010803" pitchFamily="18" charset="0"/>
            </a:endParaRPr>
          </a:p>
          <a:p>
            <a:pPr lvl="1"/>
            <a:r>
              <a:rPr lang="fr-CA" sz="1600" dirty="0" smtClean="0">
                <a:latin typeface="Garamond" panose="02020404030301010803" pitchFamily="18" charset="0"/>
              </a:rPr>
              <a:t>Le choix sera basé sur le niveau d’activité envisagé et les clients visés par l’entreprise (Clients locaux vs Exportation).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39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U</a:t>
            </a:r>
            <a:r>
              <a:rPr lang="fr-CA" dirty="0" smtClean="0"/>
              <a:t>tilisation </a:t>
            </a:r>
            <a:r>
              <a:rPr lang="fr-CA" dirty="0"/>
              <a:t>d’une filiale ou d’une succursale </a:t>
            </a:r>
            <a:r>
              <a:rPr lang="fr-CA" dirty="0" smtClean="0"/>
              <a:t>aux </a:t>
            </a:r>
            <a:r>
              <a:rPr lang="fr-CA" dirty="0" smtClean="0"/>
              <a:t>Émirats</a:t>
            </a:r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2046" y="1268414"/>
            <a:ext cx="8639908" cy="3816429"/>
          </a:xfrm>
        </p:spPr>
        <p:txBody>
          <a:bodyPr/>
          <a:lstStyle/>
          <a:p>
            <a:r>
              <a:rPr lang="fr-CA" sz="1600" dirty="0" smtClean="0">
                <a:latin typeface="Garamond" panose="02020404030301010803" pitchFamily="18" charset="0"/>
              </a:rPr>
              <a:t>Impact et distinctions entre l’utilisation d’une filiale ou d’une succursale</a:t>
            </a:r>
          </a:p>
          <a:p>
            <a:endParaRPr lang="fr-CA" sz="1600" dirty="0" smtClean="0">
              <a:latin typeface="Garamond" panose="020204040303010108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Garamond" panose="02020404030301010803" pitchFamily="18" charset="0"/>
              </a:rPr>
              <a:t> Filiale </a:t>
            </a:r>
            <a:r>
              <a:rPr lang="fr-CA" sz="1600" dirty="0">
                <a:latin typeface="Garamond" panose="02020404030301010803" pitchFamily="18" charset="0"/>
              </a:rPr>
              <a:t>: </a:t>
            </a:r>
            <a:r>
              <a:rPr lang="fr-CA" sz="1600" dirty="0" smtClean="0">
                <a:latin typeface="Garamond" panose="02020404030301010803" pitchFamily="18" charset="0"/>
              </a:rPr>
              <a:t> entité distincte imposable selon </a:t>
            </a:r>
            <a:r>
              <a:rPr lang="fr-CA" sz="1600" dirty="0">
                <a:latin typeface="Garamond" panose="02020404030301010803" pitchFamily="18" charset="0"/>
              </a:rPr>
              <a:t>le </a:t>
            </a:r>
            <a:r>
              <a:rPr lang="fr-CA" sz="1600" dirty="0" smtClean="0">
                <a:latin typeface="Garamond" panose="02020404030301010803" pitchFamily="18" charset="0"/>
              </a:rPr>
              <a:t>régime fiscal aux </a:t>
            </a:r>
            <a:r>
              <a:rPr lang="fr-CA" sz="1600" dirty="0" smtClean="0">
                <a:latin typeface="Garamond" panose="02020404030301010803" pitchFamily="18" charset="0"/>
              </a:rPr>
              <a:t>Émirats:</a:t>
            </a:r>
            <a:endParaRPr lang="fr-CA" sz="1600" dirty="0" smtClean="0">
              <a:latin typeface="Garamond" panose="02020404030301010803" pitchFamily="18" charset="0"/>
            </a:endParaRPr>
          </a:p>
          <a:p>
            <a:pPr marL="271463" lvl="3" indent="0">
              <a:buNone/>
              <a:tabLst>
                <a:tab pos="447675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pas </a:t>
            </a:r>
            <a:r>
              <a:rPr lang="fr-CA" sz="1600" dirty="0">
                <a:latin typeface="Garamond" panose="02020404030301010803" pitchFamily="18" charset="0"/>
              </a:rPr>
              <a:t>de transfert de </a:t>
            </a:r>
            <a:r>
              <a:rPr lang="fr-CA" sz="1600" dirty="0" smtClean="0">
                <a:latin typeface="Garamond" panose="02020404030301010803" pitchFamily="18" charset="0"/>
              </a:rPr>
              <a:t>pertes;</a:t>
            </a:r>
          </a:p>
          <a:p>
            <a:pPr marL="271463" lvl="3" indent="0">
              <a:buNone/>
              <a:tabLst>
                <a:tab pos="447675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avantageux lorsque le taux d'imposition est inférieur à celui du Canada; </a:t>
            </a:r>
          </a:p>
          <a:p>
            <a:pPr marL="271463" lvl="3" indent="0">
              <a:buNone/>
              <a:tabLst>
                <a:tab pos="447675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peut </a:t>
            </a:r>
            <a:r>
              <a:rPr lang="fr-CA" sz="1600" dirty="0">
                <a:latin typeface="Garamond" panose="02020404030301010803" pitchFamily="18" charset="0"/>
              </a:rPr>
              <a:t>être un meilleur modèle </a:t>
            </a:r>
            <a:r>
              <a:rPr lang="fr-CA" sz="1600" dirty="0" smtClean="0">
                <a:latin typeface="Garamond" panose="02020404030301010803" pitchFamily="18" charset="0"/>
              </a:rPr>
              <a:t>d'affaire</a:t>
            </a:r>
            <a:r>
              <a:rPr lang="fr-CA" sz="1600" dirty="0">
                <a:latin typeface="Garamond" panose="02020404030301010803" pitchFamily="18" charset="0"/>
              </a:rPr>
              <a:t> </a:t>
            </a:r>
            <a:r>
              <a:rPr lang="fr-CA" sz="1600" dirty="0" smtClean="0">
                <a:latin typeface="Garamond" panose="02020404030301010803" pitchFamily="18" charset="0"/>
              </a:rPr>
              <a:t>(meilleure perception d’une entité locale);</a:t>
            </a:r>
          </a:p>
          <a:p>
            <a:pPr marL="271463" lvl="3" indent="0">
              <a:buNone/>
              <a:tabLst>
                <a:tab pos="447675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rapatriement </a:t>
            </a:r>
            <a:r>
              <a:rPr lang="fr-CA" sz="1600" dirty="0">
                <a:latin typeface="Garamond" panose="02020404030301010803" pitchFamily="18" charset="0"/>
              </a:rPr>
              <a:t>peut être exempt d'impôt au </a:t>
            </a:r>
            <a:r>
              <a:rPr lang="fr-CA" sz="1600" dirty="0" smtClean="0">
                <a:latin typeface="Garamond" panose="02020404030301010803" pitchFamily="18" charset="0"/>
              </a:rPr>
              <a:t>Canada</a:t>
            </a:r>
            <a:r>
              <a:rPr lang="fr-CA" sz="1600" dirty="0">
                <a:latin typeface="Garamond" panose="02020404030301010803" pitchFamily="18" charset="0"/>
              </a:rPr>
              <a:t> </a:t>
            </a:r>
            <a:r>
              <a:rPr lang="fr-CA" sz="1600" dirty="0" smtClean="0">
                <a:latin typeface="Garamond" panose="02020404030301010803" pitchFamily="18" charset="0"/>
              </a:rPr>
              <a:t>grâce aux régimes des surplus;</a:t>
            </a:r>
          </a:p>
          <a:p>
            <a:pPr marL="271463" lvl="3" indent="0">
              <a:buNone/>
              <a:tabLst>
                <a:tab pos="447675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responsabilité </a:t>
            </a:r>
            <a:r>
              <a:rPr lang="fr-CA" sz="1600" dirty="0">
                <a:latin typeface="Garamond" panose="02020404030301010803" pitchFamily="18" charset="0"/>
              </a:rPr>
              <a:t>limité pour les </a:t>
            </a:r>
            <a:r>
              <a:rPr lang="fr-CA" sz="1600" dirty="0" smtClean="0">
                <a:latin typeface="Garamond" panose="02020404030301010803" pitchFamily="18" charset="0"/>
              </a:rPr>
              <a:t>actionnaires.</a:t>
            </a:r>
          </a:p>
          <a:p>
            <a:pPr lvl="3"/>
            <a:endParaRPr lang="fr-CA" sz="1600" dirty="0" smtClean="0">
              <a:latin typeface="Garamond" panose="02020404030301010803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Garamond" panose="02020404030301010803" pitchFamily="18" charset="0"/>
              </a:rPr>
              <a:t> Succursale : les activités sont réalisées directement par la société non résidente:</a:t>
            </a:r>
          </a:p>
          <a:p>
            <a:pPr marL="271463" lvl="3" indent="0">
              <a:buNone/>
              <a:tabLst>
                <a:tab pos="447675" algn="l"/>
                <a:tab pos="628650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les revenus/pertes sont imposables/déductibles au </a:t>
            </a:r>
            <a:r>
              <a:rPr lang="fr-CA" sz="1600" dirty="0">
                <a:latin typeface="Garamond" panose="02020404030301010803" pitchFamily="18" charset="0"/>
              </a:rPr>
              <a:t>Canada (transfert </a:t>
            </a:r>
            <a:r>
              <a:rPr lang="fr-CA" sz="1600" dirty="0" smtClean="0">
                <a:latin typeface="Garamond" panose="02020404030301010803" pitchFamily="18" charset="0"/>
              </a:rPr>
              <a:t>automatique);</a:t>
            </a:r>
            <a:endParaRPr lang="fr-CA" sz="1600" dirty="0">
              <a:latin typeface="Garamond" panose="02020404030301010803" pitchFamily="18" charset="0"/>
            </a:endParaRPr>
          </a:p>
          <a:p>
            <a:pPr marL="271463" lvl="3" indent="0">
              <a:buNone/>
              <a:tabLst>
                <a:tab pos="447675" algn="l"/>
                <a:tab pos="628650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aucun transfert d’actif car même entité juridique; </a:t>
            </a:r>
          </a:p>
          <a:p>
            <a:pPr marL="271463" lvl="3" indent="0">
              <a:buNone/>
              <a:tabLst>
                <a:tab pos="447675" algn="l"/>
                <a:tab pos="628650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responsabilité de la société canadienne est illimitée.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1867212"/>
            <a:ext cx="36030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fr-CA" dirty="0"/>
              <a:t>Imposition au Canada des profits réalisés </a:t>
            </a:r>
            <a:r>
              <a:rPr lang="fr-CA" dirty="0" smtClean="0"/>
              <a:t>aux </a:t>
            </a:r>
            <a:r>
              <a:rPr lang="fr-CA" dirty="0" smtClean="0"/>
              <a:t>Émirats</a:t>
            </a:r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52046" y="1268414"/>
            <a:ext cx="6447204" cy="3398366"/>
          </a:xfrm>
        </p:spPr>
        <p:txBody>
          <a:bodyPr/>
          <a:lstStyle/>
          <a:p>
            <a:r>
              <a:rPr lang="fr-CA" sz="1600" dirty="0" smtClean="0">
                <a:latin typeface="Garamond" panose="02020404030301010803" pitchFamily="18" charset="0"/>
              </a:rPr>
              <a:t>Régime canadien sur les sociétés étrangères affiliées contrôlées (« SÉAC »)</a:t>
            </a:r>
          </a:p>
          <a:p>
            <a:endParaRPr lang="fr-CA" sz="1600" dirty="0" smtClean="0">
              <a:latin typeface="Garamond" panose="02020404030301010803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Définitions de SÉA (</a:t>
            </a:r>
            <a:r>
              <a:rPr lang="fr-CA" sz="1600" dirty="0" err="1" smtClean="0">
                <a:latin typeface="Garamond" panose="02020404030301010803" pitchFamily="18" charset="0"/>
              </a:rPr>
              <a:t>e.g</a:t>
            </a:r>
            <a:r>
              <a:rPr lang="fr-CA" sz="1600" dirty="0" smtClean="0">
                <a:latin typeface="Garamond" panose="02020404030301010803" pitchFamily="18" charset="0"/>
              </a:rPr>
              <a:t>. détention d’au moins 10%) et de SÉAC</a:t>
            </a:r>
          </a:p>
          <a:p>
            <a:pPr lvl="1">
              <a:tabLst>
                <a:tab pos="268288" algn="l"/>
              </a:tabLst>
            </a:pPr>
            <a:r>
              <a:rPr lang="fr-CA" sz="1600" dirty="0">
                <a:latin typeface="Garamond" panose="02020404030301010803" pitchFamily="18" charset="0"/>
              </a:rPr>
              <a:t> </a:t>
            </a:r>
            <a:r>
              <a:rPr lang="fr-CA" sz="1600" dirty="0" smtClean="0">
                <a:latin typeface="Garamond" panose="02020404030301010803" pitchFamily="18" charset="0"/>
              </a:rPr>
              <a:t>	(</a:t>
            </a:r>
            <a:r>
              <a:rPr lang="fr-CA" sz="1600" dirty="0" err="1">
                <a:latin typeface="Garamond" panose="02020404030301010803" pitchFamily="18" charset="0"/>
              </a:rPr>
              <a:t>e.g</a:t>
            </a:r>
            <a:r>
              <a:rPr lang="fr-CA" sz="1600" dirty="0">
                <a:latin typeface="Garamond" panose="02020404030301010803" pitchFamily="18" charset="0"/>
              </a:rPr>
              <a:t>. </a:t>
            </a:r>
            <a:r>
              <a:rPr lang="fr-CA" sz="1600" dirty="0" smtClean="0">
                <a:latin typeface="Garamond" panose="02020404030301010803" pitchFamily="18" charset="0"/>
              </a:rPr>
              <a:t>contrôle </a:t>
            </a:r>
            <a:r>
              <a:rPr lang="fr-CA" sz="1600" dirty="0">
                <a:latin typeface="Garamond" panose="02020404030301010803" pitchFamily="18" charset="0"/>
              </a:rPr>
              <a:t>de droit </a:t>
            </a:r>
            <a:r>
              <a:rPr lang="fr-CA" sz="1600" dirty="0" smtClean="0">
                <a:latin typeface="Garamond" panose="02020404030301010803" pitchFamily="18" charset="0"/>
              </a:rPr>
              <a:t>élargi </a:t>
            </a:r>
            <a:r>
              <a:rPr lang="fr-CA" sz="1600" dirty="0">
                <a:latin typeface="Garamond" panose="02020404030301010803" pitchFamily="18" charset="0"/>
              </a:rPr>
              <a:t>(50</a:t>
            </a:r>
            <a:r>
              <a:rPr lang="fr-CA" sz="1600" dirty="0" smtClean="0">
                <a:latin typeface="Garamond" panose="02020404030301010803" pitchFamily="18" charset="0"/>
              </a:rPr>
              <a:t>%)).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Revenus de biens générés par une société </a:t>
            </a:r>
            <a:r>
              <a:rPr lang="fr-CA" sz="1600" dirty="0">
                <a:latin typeface="Garamond" panose="02020404030301010803" pitchFamily="18" charset="0"/>
              </a:rPr>
              <a:t>étrangère (intérêts, dividendes, loyers, </a:t>
            </a:r>
            <a:r>
              <a:rPr lang="fr-CA" sz="1600" dirty="0" smtClean="0">
                <a:latin typeface="Garamond" panose="02020404030301010803" pitchFamily="18" charset="0"/>
              </a:rPr>
              <a:t>royautés, fourniture de services vers le Canada):</a:t>
            </a:r>
            <a:endParaRPr lang="fr-CA" sz="1600" dirty="0" smtClean="0">
              <a:latin typeface="Garamond" panose="02020404030301010803" pitchFamily="18" charset="0"/>
            </a:endParaRPr>
          </a:p>
          <a:p>
            <a:pPr lvl="2" indent="0">
              <a:spcBef>
                <a:spcPts val="1800"/>
              </a:spcBef>
              <a:buNone/>
              <a:tabLst>
                <a:tab pos="268288" algn="l"/>
                <a:tab pos="446088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	.	Imposition au Canada (immédiate s’il s’agit d’une SÉAC, </a:t>
            </a:r>
          </a:p>
          <a:p>
            <a:pPr lvl="2" indent="0">
              <a:spcBef>
                <a:spcPts val="300"/>
              </a:spcBef>
              <a:buNone/>
              <a:tabLst>
                <a:tab pos="268288" algn="l"/>
                <a:tab pos="446088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		au </a:t>
            </a:r>
            <a:r>
              <a:rPr lang="fr-CA" sz="1600" dirty="0">
                <a:latin typeface="Garamond" panose="02020404030301010803" pitchFamily="18" charset="0"/>
              </a:rPr>
              <a:t>rapatriement s’il s’agit d’une </a:t>
            </a:r>
            <a:r>
              <a:rPr lang="fr-CA" sz="1600" dirty="0" smtClean="0">
                <a:latin typeface="Garamond" panose="02020404030301010803" pitchFamily="18" charset="0"/>
              </a:rPr>
              <a:t>SÉA).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fr-CA" sz="1600" dirty="0" smtClean="0">
              <a:latin typeface="Garamond" panose="02020404030301010803" pitchFamily="18" charset="0"/>
            </a:endParaRPr>
          </a:p>
          <a:p>
            <a:pPr lvl="1"/>
            <a:endParaRPr lang="fr-CA" sz="1600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193821"/>
              </p:ext>
            </p:extLst>
          </p:nvPr>
        </p:nvGraphicFramePr>
        <p:xfrm>
          <a:off x="5683833" y="3092424"/>
          <a:ext cx="3470874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Visio" r:id="rId5" imgW="2409856" imgH="1543050" progId="Visio.Drawing.11">
                  <p:embed/>
                </p:oleObj>
              </mc:Choice>
              <mc:Fallback>
                <p:oleObj name="Visio" r:id="rId5" imgW="2409856" imgH="154305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3833" y="3092424"/>
                        <a:ext cx="3470874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9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fr-CA" dirty="0"/>
              <a:t>Rapatriement </a:t>
            </a:r>
            <a:r>
              <a:rPr lang="fr-CA" dirty="0" smtClean="0"/>
              <a:t>des profits au Canada</a:t>
            </a:r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2046" y="1268414"/>
            <a:ext cx="8639908" cy="3667671"/>
          </a:xfrm>
        </p:spPr>
        <p:txBody>
          <a:bodyPr/>
          <a:lstStyle/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Garamond" panose="02020404030301010803" pitchFamily="18" charset="0"/>
              </a:rPr>
              <a:t>Rapatriement des profits au Canada par voie de dividende (comptes </a:t>
            </a:r>
            <a:r>
              <a:rPr lang="fr-CA" sz="1600" dirty="0">
                <a:latin typeface="Garamond" panose="02020404030301010803" pitchFamily="18" charset="0"/>
              </a:rPr>
              <a:t>de surplus</a:t>
            </a:r>
            <a:r>
              <a:rPr lang="fr-CA" sz="1600" dirty="0" smtClean="0">
                <a:latin typeface="Garamond" panose="02020404030301010803" pitchFamily="18" charset="0"/>
              </a:rPr>
              <a:t>).</a:t>
            </a:r>
            <a:endParaRPr lang="fr-CA" sz="1600" dirty="0">
              <a:latin typeface="Garamond" panose="02020404030301010803" pitchFamily="18" charset="0"/>
            </a:endParaRPr>
          </a:p>
          <a:p>
            <a:pPr marL="266700" lvl="2" indent="-2667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CA" sz="1600" dirty="0">
                <a:latin typeface="Garamond" panose="02020404030301010803" pitchFamily="18" charset="0"/>
              </a:rPr>
              <a:t>Afin de pouvoir rapatrier libre d’impôt les </a:t>
            </a:r>
            <a:r>
              <a:rPr lang="fr-CA" sz="1600" dirty="0" smtClean="0">
                <a:latin typeface="Garamond" panose="02020404030301010803" pitchFamily="18" charset="0"/>
              </a:rPr>
              <a:t>profits </a:t>
            </a:r>
            <a:r>
              <a:rPr lang="fr-CA" sz="1600" dirty="0">
                <a:latin typeface="Garamond" panose="02020404030301010803" pitchFamily="18" charset="0"/>
              </a:rPr>
              <a:t>au </a:t>
            </a:r>
            <a:r>
              <a:rPr lang="fr-CA" sz="1600" dirty="0" smtClean="0">
                <a:latin typeface="Garamond" panose="02020404030301010803" pitchFamily="18" charset="0"/>
              </a:rPr>
              <a:t>Canada d’une </a:t>
            </a:r>
            <a:r>
              <a:rPr lang="fr-CA" sz="1600" dirty="0">
                <a:latin typeface="Garamond" panose="02020404030301010803" pitchFamily="18" charset="0"/>
              </a:rPr>
              <a:t>société des Émirats </a:t>
            </a:r>
            <a:r>
              <a:rPr lang="fr-CA" sz="1600" dirty="0" smtClean="0">
                <a:latin typeface="Garamond" panose="02020404030301010803" pitchFamily="18" charset="0"/>
              </a:rPr>
              <a:t>:</a:t>
            </a:r>
            <a:endParaRPr lang="fr-CA" sz="1600" dirty="0">
              <a:latin typeface="Garamond" panose="02020404030301010803" pitchFamily="18" charset="0"/>
            </a:endParaRPr>
          </a:p>
          <a:p>
            <a:pPr lvl="3" indent="0">
              <a:spcBef>
                <a:spcPts val="1800"/>
              </a:spcBef>
              <a:buNone/>
              <a:tabLst>
                <a:tab pos="542925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les </a:t>
            </a:r>
            <a:r>
              <a:rPr lang="fr-CA" sz="1600" dirty="0">
                <a:latin typeface="Garamond" panose="02020404030301010803" pitchFamily="18" charset="0"/>
              </a:rPr>
              <a:t>bénéficiaires effectifs de l’ensemble de ses actions sont des résidents des </a:t>
            </a:r>
            <a:r>
              <a:rPr lang="fr-CA" sz="1600" dirty="0" smtClean="0">
                <a:latin typeface="Garamond" panose="02020404030301010803" pitchFamily="18" charset="0"/>
              </a:rPr>
              <a:t>Émirats; </a:t>
            </a:r>
            <a:r>
              <a:rPr lang="fr-CA" sz="1600" dirty="0">
                <a:latin typeface="Garamond" panose="02020404030301010803" pitchFamily="18" charset="0"/>
              </a:rPr>
              <a:t>ou</a:t>
            </a:r>
          </a:p>
          <a:p>
            <a:pPr marL="542925" lvl="3" indent="-180975">
              <a:spcBef>
                <a:spcPts val="1800"/>
              </a:spcBef>
              <a:buNone/>
              <a:tabLst>
                <a:tab pos="542925" algn="l"/>
              </a:tabLst>
            </a:pPr>
            <a:r>
              <a:rPr lang="fr-CA" sz="1600" dirty="0" smtClean="0">
                <a:latin typeface="Garamond" panose="02020404030301010803" pitchFamily="18" charset="0"/>
              </a:rPr>
              <a:t>.	elle </a:t>
            </a:r>
            <a:r>
              <a:rPr lang="fr-CA" sz="1600" dirty="0">
                <a:latin typeface="Garamond" panose="02020404030301010803" pitchFamily="18" charset="0"/>
              </a:rPr>
              <a:t>tire la totalité ou la presque totalité de ses </a:t>
            </a:r>
            <a:r>
              <a:rPr lang="fr-CA" sz="1600" dirty="0" smtClean="0">
                <a:latin typeface="Garamond" panose="02020404030301010803" pitchFamily="18" charset="0"/>
              </a:rPr>
              <a:t>revenus </a:t>
            </a:r>
            <a:r>
              <a:rPr lang="fr-CA" sz="1600" dirty="0">
                <a:latin typeface="Garamond" panose="02020404030301010803" pitchFamily="18" charset="0"/>
              </a:rPr>
              <a:t>d’une entreprise exploitée activement par elle, à l’exception d’une entreprise de placement, dans les Émirats </a:t>
            </a:r>
            <a:r>
              <a:rPr lang="fr-CA" sz="1600" dirty="0" smtClean="0">
                <a:latin typeface="Garamond" panose="02020404030301010803" pitchFamily="18" charset="0"/>
              </a:rPr>
              <a:t>et </a:t>
            </a:r>
            <a:r>
              <a:rPr lang="fr-CA" sz="1600" dirty="0">
                <a:latin typeface="Garamond" panose="02020404030301010803" pitchFamily="18" charset="0"/>
              </a:rPr>
              <a:t>que la totalité ou la presque totalité de la valeur de ses biens est attribuable à des biens utilisés dans cette entreprise</a:t>
            </a:r>
            <a:r>
              <a:rPr lang="fr-CA" sz="1600" dirty="0" smtClean="0">
                <a:latin typeface="Garamond" panose="02020404030301010803" pitchFamily="18" charset="0"/>
              </a:rPr>
              <a:t>.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Garamond" panose="02020404030301010803" pitchFamily="18" charset="0"/>
              </a:rPr>
              <a:t>Il est possible de verser des intérêts ou des frais de gestion au Canada, sans retenue applicable aux Émirats </a:t>
            </a:r>
            <a:r>
              <a:rPr lang="fr-CA" sz="1600" dirty="0" smtClean="0">
                <a:latin typeface="Garamond" panose="02020404030301010803" pitchFamily="18" charset="0"/>
              </a:rPr>
              <a:t>(</a:t>
            </a:r>
            <a:r>
              <a:rPr lang="fr-CA" sz="1600" dirty="0" smtClean="0">
                <a:latin typeface="Garamond" panose="02020404030301010803" pitchFamily="18" charset="0"/>
              </a:rPr>
              <a:t>revenu sera imposable au Canada pour la société mère).</a:t>
            </a:r>
          </a:p>
          <a:p>
            <a:pPr marL="463550" lvl="2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fr-CA" sz="1600" dirty="0">
              <a:latin typeface="Garamond" panose="02020404030301010803" pitchFamily="18" charset="0"/>
            </a:endParaRPr>
          </a:p>
          <a:p>
            <a:pPr marL="1588" lvl="1" indent="0">
              <a:buNone/>
            </a:pPr>
            <a:endParaRPr lang="fr-CA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fr-CA" dirty="0"/>
              <a:t>Règles de prix de </a:t>
            </a:r>
            <a:r>
              <a:rPr lang="fr-CA" dirty="0" smtClean="0"/>
              <a:t>transfert</a:t>
            </a:r>
            <a:endParaRPr lang="fr-CA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2046" y="1268415"/>
            <a:ext cx="8639908" cy="3775393"/>
          </a:xfrm>
        </p:spPr>
        <p:txBody>
          <a:bodyPr/>
          <a:lstStyle/>
          <a:p>
            <a:pPr lvl="0"/>
            <a:r>
              <a:rPr lang="fr-CA" sz="1600" b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Les règles de prix de transfert canadiennes s’appliquent aux transactions entre les sociétés canadiennes et leurs filiales des </a:t>
            </a:r>
            <a:r>
              <a:rPr lang="fr-CA" sz="1600" b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Émirats.  </a:t>
            </a:r>
            <a:r>
              <a:rPr lang="fr-CA" sz="1600" b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Il n’y a pas de règles de prix de transfert aux </a:t>
            </a:r>
            <a:r>
              <a:rPr lang="fr-CA" sz="1600" b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Émirats.</a:t>
            </a:r>
            <a:endParaRPr lang="fr-CA" sz="1600" b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/>
            <a:endParaRPr lang="fr-CA" sz="1600" b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/>
            <a:r>
              <a:rPr lang="fr-CA" sz="1600" b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Par conséquent, le prix fixé des transactions doit être conforme à celui que deux parties sans lien de dépendance seraient prêtes à payer.</a:t>
            </a:r>
          </a:p>
          <a:p>
            <a:endParaRPr lang="fr-CA" sz="1600" b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fr-CA" sz="1600" b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Exemple de transactions inter-compagnies possibles:</a:t>
            </a:r>
          </a:p>
          <a:p>
            <a:endParaRPr lang="fr-CA" sz="1600" dirty="0" smtClean="0">
              <a:latin typeface="Garamond" panose="02020404030301010803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Garamond" panose="02020404030301010803" pitchFamily="18" charset="0"/>
              </a:rPr>
              <a:t>transactions de vente de biens;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Garamond" panose="02020404030301010803" pitchFamily="18" charset="0"/>
              </a:rPr>
              <a:t>financement et paiement d’intérêts;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CA" sz="1600" dirty="0" smtClean="0">
                <a:latin typeface="Garamond" panose="02020404030301010803" pitchFamily="18" charset="0"/>
              </a:rPr>
              <a:t>paiements </a:t>
            </a:r>
            <a:r>
              <a:rPr lang="fr-CA" sz="1600" dirty="0" smtClean="0">
                <a:latin typeface="Garamond" panose="02020404030301010803" pitchFamily="18" charset="0"/>
              </a:rPr>
              <a:t>de </a:t>
            </a:r>
            <a:r>
              <a:rPr lang="fr-CA" sz="1600" dirty="0" smtClean="0">
                <a:latin typeface="Garamond" panose="02020404030301010803" pitchFamily="18" charset="0"/>
              </a:rPr>
              <a:t>redevances</a:t>
            </a:r>
            <a:r>
              <a:rPr lang="fr-CA" sz="1600" dirty="0">
                <a:latin typeface="Garamond" panose="02020404030301010803" pitchFamily="18" charset="0"/>
              </a:rPr>
              <a:t>.</a:t>
            </a:r>
            <a:endParaRPr lang="fr-CA" sz="1600" dirty="0" smtClean="0">
              <a:latin typeface="Garamond" panose="02020404030301010803" pitchFamily="18" charset="0"/>
            </a:endParaRPr>
          </a:p>
          <a:p>
            <a:pPr lvl="1"/>
            <a:endParaRPr lang="fr-CA" sz="16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13" name="Line 1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57200" y="5181600"/>
            <a:ext cx="3429000" cy="0"/>
          </a:xfrm>
          <a:prstGeom prst="line">
            <a:avLst/>
          </a:prstGeom>
          <a:noFill/>
          <a:ln w="25400">
            <a:solidFill>
              <a:srgbClr val="4F2D7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381000" y="54643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rgbClr val="4F2D7F"/>
                </a:solidFill>
              </a:rPr>
              <a:t>Merci!</a:t>
            </a:r>
            <a:endParaRPr lang="fr-CA" sz="4000" b="1" dirty="0">
              <a:solidFill>
                <a:srgbClr val="4F2D7F"/>
              </a:solidFill>
            </a:endParaRPr>
          </a:p>
        </p:txBody>
      </p:sp>
      <p:pic>
        <p:nvPicPr>
          <p:cNvPr id="11" name="Image 10" descr="Collaboration 1 mai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16016" y="2678043"/>
            <a:ext cx="4206240" cy="34008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539" y="836712"/>
            <a:ext cx="2026706" cy="668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7736" y="168647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200" b="1" dirty="0" err="1">
                <a:latin typeface="Arial Narrow" panose="020B0606020202030204" pitchFamily="34" charset="0"/>
              </a:rPr>
              <a:t>Dubai</a:t>
            </a:r>
            <a:endParaRPr lang="fr-CA" sz="1200" dirty="0">
              <a:latin typeface="Arial Narrow" panose="020B0606020202030204" pitchFamily="34" charset="0"/>
            </a:endParaRPr>
          </a:p>
          <a:p>
            <a:r>
              <a:rPr lang="fr-CA" sz="1200" dirty="0">
                <a:latin typeface="Arial Narrow" panose="020B0606020202030204" pitchFamily="34" charset="0"/>
              </a:rPr>
              <a:t>Rolex Tower</a:t>
            </a:r>
            <a:br>
              <a:rPr lang="fr-CA" sz="1200" dirty="0">
                <a:latin typeface="Arial Narrow" panose="020B0606020202030204" pitchFamily="34" charset="0"/>
              </a:rPr>
            </a:br>
            <a:r>
              <a:rPr lang="fr-CA" sz="1200" dirty="0">
                <a:latin typeface="Arial Narrow" panose="020B0606020202030204" pitchFamily="34" charset="0"/>
              </a:rPr>
              <a:t>23rd </a:t>
            </a:r>
            <a:r>
              <a:rPr lang="fr-CA" sz="1200" dirty="0" err="1">
                <a:latin typeface="Arial Narrow" panose="020B0606020202030204" pitchFamily="34" charset="0"/>
              </a:rPr>
              <a:t>Floor</a:t>
            </a:r>
            <a:r>
              <a:rPr lang="fr-CA" sz="1200" dirty="0">
                <a:latin typeface="Arial Narrow" panose="020B0606020202030204" pitchFamily="34" charset="0"/>
              </a:rPr>
              <a:t>,</a:t>
            </a:r>
            <a:br>
              <a:rPr lang="fr-CA" sz="1200" dirty="0">
                <a:latin typeface="Arial Narrow" panose="020B0606020202030204" pitchFamily="34" charset="0"/>
              </a:rPr>
            </a:br>
            <a:r>
              <a:rPr lang="fr-CA" sz="1200" dirty="0">
                <a:latin typeface="Arial Narrow" panose="020B0606020202030204" pitchFamily="34" charset="0"/>
              </a:rPr>
              <a:t>Sheikh </a:t>
            </a:r>
            <a:r>
              <a:rPr lang="fr-CA" sz="1200" dirty="0" err="1">
                <a:latin typeface="Arial Narrow" panose="020B0606020202030204" pitchFamily="34" charset="0"/>
              </a:rPr>
              <a:t>Zayed</a:t>
            </a:r>
            <a:r>
              <a:rPr lang="fr-CA" sz="1200" dirty="0">
                <a:latin typeface="Arial Narrow" panose="020B0606020202030204" pitchFamily="34" charset="0"/>
              </a:rPr>
              <a:t> Road</a:t>
            </a:r>
            <a:br>
              <a:rPr lang="fr-CA" sz="1200" dirty="0">
                <a:latin typeface="Arial Narrow" panose="020B0606020202030204" pitchFamily="34" charset="0"/>
              </a:rPr>
            </a:br>
            <a:r>
              <a:rPr lang="fr-CA" sz="1200" dirty="0" err="1">
                <a:latin typeface="Arial Narrow" panose="020B0606020202030204" pitchFamily="34" charset="0"/>
              </a:rPr>
              <a:t>Dubai</a:t>
            </a:r>
            <a:r>
              <a:rPr lang="fr-CA" sz="1200" dirty="0">
                <a:latin typeface="Arial Narrow" panose="020B0606020202030204" pitchFamily="34" charset="0"/>
              </a:rPr>
              <a:t>, UAE</a:t>
            </a:r>
            <a:br>
              <a:rPr lang="fr-CA" sz="1200" dirty="0">
                <a:latin typeface="Arial Narrow" panose="020B0606020202030204" pitchFamily="34" charset="0"/>
              </a:rPr>
            </a:br>
            <a:r>
              <a:rPr lang="fr-CA" sz="1200" dirty="0">
                <a:latin typeface="Arial Narrow" panose="020B0606020202030204" pitchFamily="34" charset="0"/>
              </a:rPr>
              <a:t>T: +971 (4) 388 9925</a:t>
            </a:r>
            <a:br>
              <a:rPr lang="fr-CA" sz="1200" dirty="0">
                <a:latin typeface="Arial Narrow" panose="020B0606020202030204" pitchFamily="34" charset="0"/>
              </a:rPr>
            </a:br>
            <a:endParaRPr lang="fr-CA" sz="1200" dirty="0" smtClean="0">
              <a:latin typeface="Arial Narrow" panose="020B0606020202030204" pitchFamily="34" charset="0"/>
            </a:endParaRPr>
          </a:p>
          <a:p>
            <a:r>
              <a:rPr lang="fr-CA" sz="1200" dirty="0" smtClean="0">
                <a:latin typeface="Arial Narrow" panose="020B0606020202030204" pitchFamily="34" charset="0"/>
              </a:rPr>
              <a:t>E</a:t>
            </a:r>
            <a:r>
              <a:rPr lang="fr-CA" sz="1200" dirty="0">
                <a:latin typeface="Arial Narrow" panose="020B0606020202030204" pitchFamily="34" charset="0"/>
              </a:rPr>
              <a:t>: </a:t>
            </a:r>
            <a:r>
              <a:rPr lang="fr-CA" sz="1200" dirty="0">
                <a:latin typeface="Arial Narrow" panose="020B0606020202030204" pitchFamily="34" charset="0"/>
                <a:hlinkClick r:id="rId8"/>
              </a:rPr>
              <a:t>info@ae.gt.com</a:t>
            </a:r>
            <a:endParaRPr lang="fr-CA" sz="1200" dirty="0">
              <a:latin typeface="Arial Narrow" panose="020B0606020202030204" pitchFamily="34" charset="0"/>
            </a:endParaRPr>
          </a:p>
          <a:p>
            <a:endParaRPr lang="fr-CA" sz="1200" b="1" dirty="0" smtClean="0">
              <a:latin typeface="Arial Narrow" panose="020B0606020202030204" pitchFamily="34" charset="0"/>
            </a:endParaRPr>
          </a:p>
        </p:txBody>
      </p:sp>
      <p:pic>
        <p:nvPicPr>
          <p:cNvPr id="10" name="Picture 2" descr="Raymond Chabot Grant Thornt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836712"/>
            <a:ext cx="2246784" cy="7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9216" y="1686475"/>
            <a:ext cx="4572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12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Tour </a:t>
            </a:r>
            <a:r>
              <a:rPr lang="fr-CA" sz="1200" dirty="0">
                <a:latin typeface="Arial Narrow" panose="020B0606020202030204" pitchFamily="34" charset="0"/>
                <a:ea typeface="Times New Roman"/>
                <a:cs typeface="Times New Roman"/>
              </a:rPr>
              <a:t>de la Banque Nationale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1200" dirty="0">
                <a:latin typeface="Arial Narrow" panose="020B0606020202030204" pitchFamily="34" charset="0"/>
                <a:ea typeface="Times New Roman"/>
                <a:cs typeface="Times New Roman"/>
              </a:rPr>
              <a:t>600, rue </a:t>
            </a:r>
            <a:r>
              <a:rPr lang="fr-CA" sz="12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de </a:t>
            </a:r>
            <a:r>
              <a:rPr lang="fr-CA" sz="1200" dirty="0">
                <a:latin typeface="Arial Narrow" panose="020B0606020202030204" pitchFamily="34" charset="0"/>
                <a:ea typeface="Times New Roman"/>
                <a:cs typeface="Times New Roman"/>
              </a:rPr>
              <a:t>La </a:t>
            </a:r>
            <a:r>
              <a:rPr lang="fr-CA" sz="1200" dirty="0" err="1">
                <a:latin typeface="Arial Narrow" panose="020B0606020202030204" pitchFamily="34" charset="0"/>
                <a:ea typeface="Times New Roman"/>
                <a:cs typeface="Times New Roman"/>
              </a:rPr>
              <a:t>Gauchetière</a:t>
            </a:r>
            <a:r>
              <a:rPr lang="fr-CA" sz="1200" dirty="0"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fr-CA" sz="12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Ouest, </a:t>
            </a:r>
            <a:r>
              <a:rPr lang="fr-CA" sz="1200" dirty="0">
                <a:latin typeface="Arial Narrow" panose="020B0606020202030204" pitchFamily="34" charset="0"/>
                <a:ea typeface="Times New Roman"/>
                <a:cs typeface="Times New Roman"/>
              </a:rPr>
              <a:t>Bureau 2000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1200" dirty="0">
                <a:latin typeface="Arial Narrow" panose="020B0606020202030204" pitchFamily="34" charset="0"/>
                <a:ea typeface="Times New Roman"/>
                <a:cs typeface="Times New Roman"/>
              </a:rPr>
              <a:t>Montréal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1200" dirty="0" bmk="OLE_LINK6">
              <a:latin typeface="Arial Narrow" panose="020B0606020202030204" pitchFamily="34" charset="0"/>
              <a:cs typeface="Times New Rom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1200" b="1" dirty="0" err="1" smtClean="0" bmk="OLE_LINK6">
                <a:latin typeface="Arial Narrow" panose="020B0606020202030204" pitchFamily="34" charset="0"/>
              </a:rPr>
              <a:t>Wiiliam</a:t>
            </a:r>
            <a:r>
              <a:rPr lang="fr-CA" sz="1200" b="1" dirty="0" smtClean="0" bmk="OLE_LINK6">
                <a:latin typeface="Arial Narrow" panose="020B0606020202030204" pitchFamily="34" charset="0"/>
              </a:rPr>
              <a:t> Riverin, LL.M. Fisc.</a:t>
            </a:r>
            <a:endParaRPr lang="fr-CA" sz="1200" b="1" dirty="0" bmk="OLE_LINK6">
              <a:latin typeface="Arial Narrow" panose="020B06060202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1200" b="1" dirty="0" bmk="OLE_LINK6">
                <a:latin typeface="Arial Narrow" panose="020B0606020202030204" pitchFamily="34" charset="0"/>
                <a:ea typeface="Times New Roman"/>
                <a:cs typeface="Times New Roman"/>
              </a:rPr>
              <a:t>Directeur, Fiscalité internationale</a:t>
            </a:r>
          </a:p>
          <a:p>
            <a:pPr>
              <a:lnSpc>
                <a:spcPct val="115000"/>
              </a:lnSpc>
              <a:tabLst>
                <a:tab pos="1828800" algn="l"/>
              </a:tabLst>
            </a:pPr>
            <a:r>
              <a:rPr lang="fr-CA" sz="1200" dirty="0">
                <a:latin typeface="Arial Narrow" panose="020B0606020202030204" pitchFamily="34" charset="0"/>
                <a:ea typeface="Times New Roman"/>
                <a:cs typeface="Times New Roman"/>
              </a:rPr>
              <a:t>Téléphone  : </a:t>
            </a:r>
            <a:r>
              <a:rPr lang="fr-CA" sz="12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514-954-4695</a:t>
            </a:r>
            <a:endParaRPr lang="fr-CA" sz="1200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tabLst>
                <a:tab pos="1828800" algn="l"/>
              </a:tabLst>
            </a:pPr>
            <a:r>
              <a:rPr lang="fr-CA" sz="1200" dirty="0">
                <a:latin typeface="Arial Narrow" panose="020B0606020202030204" pitchFamily="34" charset="0"/>
                <a:ea typeface="Times New Roman"/>
                <a:cs typeface="Times New Roman"/>
              </a:rPr>
              <a:t>Courriel : </a:t>
            </a:r>
            <a:r>
              <a:rPr lang="fr-CA" sz="1200" dirty="0" smtClean="0">
                <a:solidFill>
                  <a:srgbClr val="4F2C7E"/>
                </a:solidFill>
                <a:latin typeface="Arial Narrow" panose="020B0606020202030204" pitchFamily="34" charset="0"/>
                <a:hlinkClick r:id="rId10"/>
              </a:rPr>
              <a:t>Riverin.William@rcgt.com</a:t>
            </a:r>
            <a:endParaRPr lang="fr-CA" sz="1200" dirty="0" smtClean="0">
              <a:solidFill>
                <a:srgbClr val="4F2C7E"/>
              </a:solidFill>
              <a:latin typeface="Arial Narrow" panose="020B0606020202030204" pitchFamily="34" charset="0"/>
            </a:endParaRPr>
          </a:p>
          <a:p>
            <a:pPr>
              <a:lnSpc>
                <a:spcPct val="115000"/>
              </a:lnSpc>
              <a:tabLst>
                <a:tab pos="1828800" algn="l"/>
              </a:tabLst>
            </a:pPr>
            <a:endParaRPr lang="fr-CA" sz="1200" dirty="0">
              <a:solidFill>
                <a:srgbClr val="4F2C7E"/>
              </a:solidFill>
              <a:latin typeface="Arial Narrow" panose="020B06060202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1200" b="1" dirty="0" bmk="OLE_LINK6">
                <a:latin typeface="Arial Narrow" panose="020B0606020202030204" pitchFamily="34" charset="0"/>
              </a:rPr>
              <a:t>Pierre Bourgeois, CPA, CA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sz="1200" b="1" dirty="0" bmk="OLE_LINK6">
                <a:latin typeface="Arial Narrow" panose="020B0606020202030204" pitchFamily="34" charset="0"/>
                <a:ea typeface="Times New Roman"/>
                <a:cs typeface="Times New Roman"/>
              </a:rPr>
              <a:t>Associé, Fiscalité internationale</a:t>
            </a:r>
          </a:p>
          <a:p>
            <a:pPr>
              <a:lnSpc>
                <a:spcPct val="115000"/>
              </a:lnSpc>
              <a:tabLst>
                <a:tab pos="1828800" algn="l"/>
              </a:tabLst>
            </a:pPr>
            <a:r>
              <a:rPr lang="fr-CA" sz="1200" dirty="0">
                <a:latin typeface="Arial Narrow" panose="020B0606020202030204" pitchFamily="34" charset="0"/>
                <a:ea typeface="Times New Roman"/>
                <a:cs typeface="Times New Roman"/>
              </a:rPr>
              <a:t>Téléphone  : 514-390-4139 </a:t>
            </a:r>
          </a:p>
          <a:p>
            <a:pPr>
              <a:lnSpc>
                <a:spcPct val="115000"/>
              </a:lnSpc>
              <a:tabLst>
                <a:tab pos="1828800" algn="l"/>
              </a:tabLst>
            </a:pPr>
            <a:r>
              <a:rPr lang="fr-CA" sz="1200" dirty="0">
                <a:latin typeface="Arial Narrow" panose="020B0606020202030204" pitchFamily="34" charset="0"/>
                <a:ea typeface="Times New Roman"/>
                <a:cs typeface="Times New Roman"/>
              </a:rPr>
              <a:t>Courriel : </a:t>
            </a:r>
            <a:r>
              <a:rPr lang="fr-CA" sz="1200" dirty="0">
                <a:solidFill>
                  <a:srgbClr val="4F2C7E"/>
                </a:solidFill>
                <a:latin typeface="Arial Narrow" panose="020B0606020202030204" pitchFamily="34" charset="0"/>
                <a:hlinkClick r:id="rId11"/>
              </a:rPr>
              <a:t>Bourgeois.Pierre@rcgt.com</a:t>
            </a:r>
            <a:r>
              <a:rPr lang="fr-CA" sz="1200" dirty="0">
                <a:solidFill>
                  <a:srgbClr val="4F2C7E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70639" y="168647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1200" b="1" dirty="0" smtClean="0">
                <a:latin typeface="Arial Narrow" panose="020B0606020202030204" pitchFamily="34" charset="0"/>
              </a:rPr>
              <a:t>Abu </a:t>
            </a:r>
            <a:r>
              <a:rPr lang="fr-CA" sz="1200" b="1" dirty="0">
                <a:latin typeface="Arial Narrow" panose="020B0606020202030204" pitchFamily="34" charset="0"/>
              </a:rPr>
              <a:t>Dhabi</a:t>
            </a:r>
            <a:endParaRPr lang="fr-CA" sz="1200" dirty="0">
              <a:latin typeface="Arial Narrow" panose="020B0606020202030204" pitchFamily="34" charset="0"/>
            </a:endParaRPr>
          </a:p>
          <a:p>
            <a:r>
              <a:rPr lang="fr-CA" sz="1200" dirty="0">
                <a:latin typeface="Arial Narrow" panose="020B0606020202030204" pitchFamily="34" charset="0"/>
              </a:rPr>
              <a:t>Office 1101, 11th </a:t>
            </a:r>
            <a:r>
              <a:rPr lang="fr-CA" sz="1200" dirty="0" err="1">
                <a:latin typeface="Arial Narrow" panose="020B0606020202030204" pitchFamily="34" charset="0"/>
              </a:rPr>
              <a:t>Floor</a:t>
            </a:r>
            <a:r>
              <a:rPr lang="fr-CA" sz="1200" dirty="0">
                <a:latin typeface="Arial Narrow" panose="020B0606020202030204" pitchFamily="34" charset="0"/>
              </a:rPr>
              <a:t>,</a:t>
            </a:r>
            <a:br>
              <a:rPr lang="fr-CA" sz="1200" dirty="0">
                <a:latin typeface="Arial Narrow" panose="020B0606020202030204" pitchFamily="34" charset="0"/>
              </a:rPr>
            </a:br>
            <a:r>
              <a:rPr lang="fr-CA" sz="1200" dirty="0">
                <a:latin typeface="Arial Narrow" panose="020B0606020202030204" pitchFamily="34" charset="0"/>
              </a:rPr>
              <a:t>Al Kamala Tower,</a:t>
            </a:r>
            <a:br>
              <a:rPr lang="fr-CA" sz="1200" dirty="0">
                <a:latin typeface="Arial Narrow" panose="020B0606020202030204" pitchFamily="34" charset="0"/>
              </a:rPr>
            </a:br>
            <a:r>
              <a:rPr lang="fr-CA" sz="1200" dirty="0" err="1">
                <a:latin typeface="Arial Narrow" panose="020B0606020202030204" pitchFamily="34" charset="0"/>
              </a:rPr>
              <a:t>Zayed</a:t>
            </a:r>
            <a:r>
              <a:rPr lang="fr-CA" sz="1200" dirty="0">
                <a:latin typeface="Arial Narrow" panose="020B0606020202030204" pitchFamily="34" charset="0"/>
              </a:rPr>
              <a:t> the 1st Street,</a:t>
            </a:r>
            <a:br>
              <a:rPr lang="fr-CA" sz="1200" dirty="0">
                <a:latin typeface="Arial Narrow" panose="020B0606020202030204" pitchFamily="34" charset="0"/>
              </a:rPr>
            </a:br>
            <a:r>
              <a:rPr lang="fr-CA" sz="1200" dirty="0" err="1">
                <a:latin typeface="Arial Narrow" panose="020B0606020202030204" pitchFamily="34" charset="0"/>
              </a:rPr>
              <a:t>Khalidiya</a:t>
            </a:r>
            <a:r>
              <a:rPr lang="fr-CA" sz="1200" dirty="0" smtClean="0">
                <a:latin typeface="Arial Narrow" panose="020B0606020202030204" pitchFamily="34" charset="0"/>
              </a:rPr>
              <a:t>, Abu </a:t>
            </a:r>
            <a:r>
              <a:rPr lang="fr-CA" sz="1200" dirty="0">
                <a:latin typeface="Arial Narrow" panose="020B0606020202030204" pitchFamily="34" charset="0"/>
              </a:rPr>
              <a:t>Dhabi, UAE</a:t>
            </a:r>
            <a:br>
              <a:rPr lang="fr-CA" sz="1200" dirty="0">
                <a:latin typeface="Arial Narrow" panose="020B0606020202030204" pitchFamily="34" charset="0"/>
              </a:rPr>
            </a:br>
            <a:r>
              <a:rPr lang="fr-CA" sz="1200" dirty="0">
                <a:latin typeface="Arial Narrow" panose="020B0606020202030204" pitchFamily="34" charset="0"/>
              </a:rPr>
              <a:t>Tel: +971 (0) 2 666 </a:t>
            </a:r>
            <a:r>
              <a:rPr lang="fr-CA" sz="1200" dirty="0" smtClean="0">
                <a:latin typeface="Arial Narrow" panose="020B0606020202030204" pitchFamily="34" charset="0"/>
              </a:rPr>
              <a:t>9750</a:t>
            </a:r>
          </a:p>
          <a:p>
            <a:r>
              <a:rPr lang="fr-CA" sz="1200" dirty="0">
                <a:latin typeface="Arial Narrow" panose="020B0606020202030204" pitchFamily="34" charset="0"/>
              </a:rPr>
              <a:t/>
            </a:r>
            <a:br>
              <a:rPr lang="fr-CA" sz="1200" dirty="0">
                <a:latin typeface="Arial Narrow" panose="020B0606020202030204" pitchFamily="34" charset="0"/>
              </a:rPr>
            </a:br>
            <a:r>
              <a:rPr lang="fr-CA" sz="1200" dirty="0">
                <a:latin typeface="Arial Narrow" panose="020B0606020202030204" pitchFamily="34" charset="0"/>
              </a:rPr>
              <a:t>E: </a:t>
            </a:r>
            <a:r>
              <a:rPr lang="fr-CA" sz="1200" dirty="0">
                <a:latin typeface="Arial Narrow" panose="020B0606020202030204" pitchFamily="34" charset="0"/>
                <a:hlinkClick r:id="rId8"/>
              </a:rPr>
              <a:t>info@ae.gt.com</a:t>
            </a:r>
            <a:endParaRPr lang="fr-CA" sz="1200" dirty="0"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A" sz="1200" dirty="0" bmk="OLE_LINK6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0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NAME" val="Foot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Grant Thornton Report Template v3.0.1">
  <a:themeElements>
    <a:clrScheme name="Grant Thornton Purple">
      <a:dk1>
        <a:srgbClr val="000000"/>
      </a:dk1>
      <a:lt1>
        <a:srgbClr val="FFFFFF"/>
      </a:lt1>
      <a:dk2>
        <a:srgbClr val="DBDBDB"/>
      </a:dk2>
      <a:lt2>
        <a:srgbClr val="4D4D4D"/>
      </a:lt2>
      <a:accent1>
        <a:srgbClr val="4B2D7F"/>
      </a:accent1>
      <a:accent2>
        <a:srgbClr val="6F5799"/>
      </a:accent2>
      <a:accent3>
        <a:srgbClr val="816CA5"/>
      </a:accent3>
      <a:accent4>
        <a:srgbClr val="A596BF"/>
      </a:accent4>
      <a:accent5>
        <a:srgbClr val="B7ABCC"/>
      </a:accent5>
      <a:accent6>
        <a:srgbClr val="DBD3E5"/>
      </a:accent6>
      <a:hlink>
        <a:srgbClr val="B7ABCC"/>
      </a:hlink>
      <a:folHlink>
        <a:srgbClr val="DBD3E5"/>
      </a:folHlink>
    </a:clrScheme>
    <a:fontScheme name="Grant Thornton Repor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rant Thornton Report Template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tint val="60000"/>
          </a:schemeClr>
        </a:solidFill>
      </a:fillStyleLst>
      <a:lnStyleLst>
        <a:ln w="3175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>
            <a:tint val="60000"/>
          </a:schemeClr>
        </a:solidFill>
        <a:solidFill>
          <a:schemeClr val="phClr">
            <a:tint val="80000"/>
          </a:schemeClr>
        </a:solidFill>
        <a:solidFill>
          <a:schemeClr val="phClr"/>
        </a:solidFill>
      </a:bgFillStyleLst>
    </a:fmtScheme>
  </a:themeElements>
  <a:objectDefaults>
    <a:spDef>
      <a:spPr bwMode="auto">
        <a:solidFill>
          <a:srgbClr val="DDDDDD"/>
        </a:solidFill>
        <a:ln w="317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54000" tIns="54000" rIns="54000" bIns="5400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rgbClr val="DDDDDD"/>
        </a:solidFill>
        <a:ln w="317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000" dirty="0" err="1" smtClean="0"/>
        </a:defPPr>
      </a:lstStyle>
    </a:txDef>
  </a:objectDefaults>
  <a:extraClrSchemeLst>
    <a:extraClrScheme>
      <a:clrScheme name="Grant Thornton Purple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4B2D7F"/>
        </a:accent1>
        <a:accent2>
          <a:srgbClr val="6F5799"/>
        </a:accent2>
        <a:accent3>
          <a:srgbClr val="816CA5"/>
        </a:accent3>
        <a:accent4>
          <a:srgbClr val="A596BF"/>
        </a:accent4>
        <a:accent5>
          <a:srgbClr val="B7ABCC"/>
        </a:accent5>
        <a:accent6>
          <a:srgbClr val="DBD3E5"/>
        </a:accent6>
        <a:hlink>
          <a:srgbClr val="B7ABCC"/>
        </a:hlink>
        <a:folHlink>
          <a:srgbClr val="DBD3E5"/>
        </a:folHlink>
      </a:clrScheme>
    </a:extraClrScheme>
    <a:extraClrScheme>
      <a:clrScheme name="Blue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0000CE"/>
        </a:accent1>
        <a:accent2>
          <a:srgbClr val="3333F2"/>
        </a:accent2>
        <a:accent3>
          <a:srgbClr val="3B4DFF"/>
        </a:accent3>
        <a:accent4>
          <a:srgbClr val="6B80FF"/>
        </a:accent4>
        <a:accent5>
          <a:srgbClr val="8799FF"/>
        </a:accent5>
        <a:accent6>
          <a:srgbClr val="BACCFF"/>
        </a:accent6>
        <a:hlink>
          <a:srgbClr val="8799FF"/>
        </a:hlink>
        <a:folHlink>
          <a:srgbClr val="BACCFF"/>
        </a:folHlink>
      </a:clrScheme>
    </a:extraClrScheme>
    <a:extraClrScheme>
      <a:clrScheme name="Green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319C31"/>
        </a:accent1>
        <a:accent2>
          <a:srgbClr val="5AB05A"/>
        </a:accent2>
        <a:accent3>
          <a:srgbClr val="6FBA6F"/>
        </a:accent3>
        <a:accent4>
          <a:srgbClr val="98CE98"/>
        </a:accent4>
        <a:accent5>
          <a:srgbClr val="ADD7AD"/>
        </a:accent5>
        <a:accent6>
          <a:srgbClr val="D6EBD6"/>
        </a:accent6>
        <a:hlink>
          <a:srgbClr val="ADD7AD"/>
        </a:hlink>
        <a:folHlink>
          <a:srgbClr val="D6EBD6"/>
        </a:folHlink>
      </a:clrScheme>
    </a:extraClrScheme>
    <a:extraClrScheme>
      <a:clrScheme name="Orange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FF6300"/>
        </a:accent1>
        <a:accent2>
          <a:srgbClr val="FF8233"/>
        </a:accent2>
        <a:accent3>
          <a:srgbClr val="FF924D"/>
        </a:accent3>
        <a:accent4>
          <a:srgbClr val="FFB180"/>
        </a:accent4>
        <a:accent5>
          <a:srgbClr val="FFC199"/>
        </a:accent5>
        <a:accent6>
          <a:srgbClr val="FFE0CC"/>
        </a:accent6>
        <a:hlink>
          <a:srgbClr val="FFC199"/>
        </a:hlink>
        <a:folHlink>
          <a:srgbClr val="FFE0CC"/>
        </a:folHlink>
      </a:clrScheme>
    </a:extraClrScheme>
    <a:extraClrScheme>
      <a:clrScheme name="Red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CE0000"/>
        </a:accent1>
        <a:accent2>
          <a:srgbClr val="D83333"/>
        </a:accent2>
        <a:accent3>
          <a:srgbClr val="DD4D4D"/>
        </a:accent3>
        <a:accent4>
          <a:srgbClr val="E78080"/>
        </a:accent4>
        <a:accent5>
          <a:srgbClr val="EB9999"/>
        </a:accent5>
        <a:accent6>
          <a:srgbClr val="F5CCCC"/>
        </a:accent6>
        <a:hlink>
          <a:srgbClr val="EB9999"/>
        </a:hlink>
        <a:folHlink>
          <a:srgbClr val="F5CCCC"/>
        </a:folHlink>
      </a:clrScheme>
    </a:extraClrScheme>
    <a:extraClrScheme>
      <a:clrScheme name="Fuchsia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CE009C"/>
        </a:accent1>
        <a:accent2>
          <a:srgbClr val="D833B0"/>
        </a:accent2>
        <a:accent3>
          <a:srgbClr val="DD4DBA"/>
        </a:accent3>
        <a:accent4>
          <a:srgbClr val="E780CE"/>
        </a:accent4>
        <a:accent5>
          <a:srgbClr val="EB99D7"/>
        </a:accent5>
        <a:accent6>
          <a:srgbClr val="F5CCEB"/>
        </a:accent6>
        <a:hlink>
          <a:srgbClr val="EB99D7"/>
        </a:hlink>
        <a:folHlink>
          <a:srgbClr val="F5CCEB"/>
        </a:folHlink>
      </a:clrScheme>
    </a:extraClrScheme>
    <a:extraClrScheme>
      <a:clrScheme name="Purple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9C63FF"/>
        </a:accent1>
        <a:accent2>
          <a:srgbClr val="B082FF"/>
        </a:accent2>
        <a:accent3>
          <a:srgbClr val="BA92FF"/>
        </a:accent3>
        <a:accent4>
          <a:srgbClr val="CEB1FF"/>
        </a:accent4>
        <a:accent5>
          <a:srgbClr val="D7C1FF"/>
        </a:accent5>
        <a:accent6>
          <a:srgbClr val="EBE0FF"/>
        </a:accent6>
        <a:hlink>
          <a:srgbClr val="D7C1FF"/>
        </a:hlink>
        <a:folHlink>
          <a:srgbClr val="EBE0FF"/>
        </a:folHlink>
      </a:clrScheme>
    </a:extraClrScheme>
    <a:extraClrScheme>
      <a:clrScheme name="Lime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76B900"/>
        </a:accent1>
        <a:accent2>
          <a:srgbClr val="91C733"/>
        </a:accent2>
        <a:accent3>
          <a:srgbClr val="9FCE4D"/>
        </a:accent3>
        <a:accent4>
          <a:srgbClr val="BBDC80"/>
        </a:accent4>
        <a:accent5>
          <a:srgbClr val="C8E399"/>
        </a:accent5>
        <a:accent6>
          <a:srgbClr val="E4F1CC"/>
        </a:accent6>
        <a:hlink>
          <a:srgbClr val="C8E399"/>
        </a:hlink>
        <a:folHlink>
          <a:srgbClr val="E4F1CC"/>
        </a:folHlink>
      </a:clrScheme>
    </a:extraClrScheme>
    <a:extraClrScheme>
      <a:clrScheme name="Terracotta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CD5807"/>
        </a:accent1>
        <a:accent2>
          <a:srgbClr val="D77939"/>
        </a:accent2>
        <a:accent3>
          <a:srgbClr val="DC8A51"/>
        </a:accent3>
        <a:accent4>
          <a:srgbClr val="E6AC83"/>
        </a:accent4>
        <a:accent5>
          <a:srgbClr val="EBBC9C"/>
        </a:accent5>
        <a:accent6>
          <a:srgbClr val="F5DECD"/>
        </a:accent6>
        <a:hlink>
          <a:srgbClr val="EBBC9C"/>
        </a:hlink>
        <a:folHlink>
          <a:srgbClr val="F5DECD"/>
        </a:folHlink>
      </a:clrScheme>
    </a:extraClrScheme>
    <a:extraClrScheme>
      <a:clrScheme name="Burgundy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902147"/>
        </a:accent1>
        <a:accent2>
          <a:srgbClr val="A64D6C"/>
        </a:accent2>
        <a:accent3>
          <a:srgbClr val="B1647E"/>
        </a:accent3>
        <a:accent4>
          <a:srgbClr val="C890A3"/>
        </a:accent4>
        <a:accent5>
          <a:srgbClr val="D3A6B5"/>
        </a:accent5>
        <a:accent6>
          <a:srgbClr val="E9D3DA"/>
        </a:accent6>
        <a:hlink>
          <a:srgbClr val="D3A6B5"/>
        </a:hlink>
        <a:folHlink>
          <a:srgbClr val="E9D3DA"/>
        </a:folHlink>
      </a:clrScheme>
    </a:extraClrScheme>
    <a:extraClrScheme>
      <a:clrScheme name="Olive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8B9000"/>
        </a:accent1>
        <a:accent2>
          <a:srgbClr val="A2A633"/>
        </a:accent2>
        <a:accent3>
          <a:srgbClr val="AEB14D"/>
        </a:accent3>
        <a:accent4>
          <a:srgbClr val="C5C880"/>
        </a:accent4>
        <a:accent5>
          <a:srgbClr val="D1D399"/>
        </a:accent5>
        <a:accent6>
          <a:srgbClr val="E8E9CC"/>
        </a:accent6>
        <a:hlink>
          <a:srgbClr val="D1D399"/>
        </a:hlink>
        <a:folHlink>
          <a:srgbClr val="E8E9CC"/>
        </a:folHlink>
      </a:clrScheme>
    </a:extraClrScheme>
    <a:extraClrScheme>
      <a:clrScheme name="Mustard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EBAB00"/>
        </a:accent1>
        <a:accent2>
          <a:srgbClr val="EFBC33"/>
        </a:accent2>
        <a:accent3>
          <a:srgbClr val="F1C44D"/>
        </a:accent3>
        <a:accent4>
          <a:srgbClr val="F5D580"/>
        </a:accent4>
        <a:accent5>
          <a:srgbClr val="F7DD99"/>
        </a:accent5>
        <a:accent6>
          <a:srgbClr val="FBEECC"/>
        </a:accent6>
        <a:hlink>
          <a:srgbClr val="F7DD99"/>
        </a:hlink>
        <a:folHlink>
          <a:srgbClr val="FBEECC"/>
        </a:folHlink>
      </a:clrScheme>
    </a:extraClrScheme>
    <a:extraClrScheme>
      <a:clrScheme name="Emerald">
        <a:dk1>
          <a:srgbClr val="000000"/>
        </a:dk1>
        <a:lt1>
          <a:srgbClr val="FFFFFF"/>
        </a:lt1>
        <a:dk2>
          <a:srgbClr val="DBDBDB"/>
        </a:dk2>
        <a:lt2>
          <a:srgbClr val="4D4D4D"/>
        </a:lt2>
        <a:accent1>
          <a:srgbClr val="006652"/>
        </a:accent1>
        <a:accent2>
          <a:srgbClr val="338575"/>
        </a:accent2>
        <a:accent3>
          <a:srgbClr val="4D9486"/>
        </a:accent3>
        <a:accent4>
          <a:srgbClr val="80B3A9"/>
        </a:accent4>
        <a:accent5>
          <a:srgbClr val="99C2BA"/>
        </a:accent5>
        <a:accent6>
          <a:srgbClr val="CCE0DC"/>
        </a:accent6>
        <a:hlink>
          <a:srgbClr val="99C2BA"/>
        </a:hlink>
        <a:folHlink>
          <a:srgbClr val="CCE0DC"/>
        </a:folHlink>
      </a:clrScheme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CGT_NoClient xmlns="http://schemas.microsoft.com/sharepoint/v3">081442</RCGT_NoClient>
    <RCGT_Regroupement xmlns="http://schemas.microsoft.com/sharepoint/v3">081445</RCGT_Regroupement>
    <RCGT_PresenteAuClient xmlns="http://schemas.microsoft.com/sharepoint/v3">false</RCGT_PresenteAuClient>
    <RCGT_AssocieResponsable xmlns="http://schemas.microsoft.com/sharepoint/v3">
      <UserInfo>
        <DisplayName>Noël, Michel</DisplayName>
        <AccountId>20</AccountId>
        <AccountType/>
      </UserInfo>
    </RCGT_AssocieResponsable>
    <TaxCatchAll xmlns="89a321b7-e42b-4464-b870-d9011a4a108c">
      <Value>2</Value>
    </TaxCatchAll>
    <RCGT_NatureProjet xmlns="http://schemas.microsoft.com/sharepoint/v3">Fiscalité internationale - Conseil</RCGT_NatureProjet>
    <RCGT_NomCodeClient xmlns="http://schemas.microsoft.com/sharepoint/v3">081442  Les Placements Bitumar Inc.</RCGT_NomCodeClient>
    <RCGT_TypeDocumentMM_1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 de travail</TermName>
          <TermId xmlns="http://schemas.microsoft.com/office/infopath/2007/PartnerControls">a0f539cc-7beb-4301-bcad-cb6a24918474</TermId>
        </TermInfo>
      </Terms>
    </RCGT_TypeDocumentMM_1>
    <RCGT_Emplacement xmlns="http://schemas.microsoft.com/sharepoint/v3">Documents de travail</RCGT_Emplacement>
    <RCGT_CodeProject xmlns="http://schemas.microsoft.com/sharepoint/v3">081442-045</RCGT_CodeProject>
    <RCGT_TitreProjet xmlns="http://schemas.microsoft.com/sharepoint/v3">Consultation fiscale – Repo</RCGT_TitreProjet>
    <RCGT_NomCodeProjet xmlns="http://schemas.microsoft.com/sharepoint/v3">081442-045  Consultation fiscale – Repo</RCGT_NomCodeProjet>
    <RCGT_NomClient xmlns="http://schemas.microsoft.com/sharepoint/v3">Les Placements Bitumar Inc.</RCGT_NomClient>
    <RCGT_ClassificationDocument xmlns="http://schemas.microsoft.com/sharepoint/v3">Privée</RCGT_ClassificationDocument>
    <_dlc_DocId xmlns="89a321b7-e42b-4464-b870-d9011a4a108c">MKY4T4XF7KW7-2017181908-10</_dlc_DocId>
    <_dlc_DocIdUrl xmlns="89a321b7-e42b-4464-b870-d9011a4a108c">
      <Url>http://espace.rcgt.net/client/081442/081442-045/_layouts/15/DocIdRedir.aspx?ID=MKY4T4XF7KW7-2017181908-10</Url>
      <Description>MKY4T4XF7KW7-2017181908-10</Description>
    </_dlc_DocIdUrl>
    <RCGT_Marche xmlns="http://schemas.microsoft.com/sharepoint/v3" xsi:nil="true"/>
    <RCGT_Source xmlns="http://schemas.microsoft.com/sharepoint/v3" xsi:nil="true"/>
    <RCGT_eClientGlobalId xmlns="http://schemas.microsoft.com/sharepoint/v3" xsi:nil="true"/>
    <RCGT_eClientVersion xmlns="http://schemas.microsoft.com/sharepoint/v3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Projet RCGT" ma:contentTypeID="0x0101000523247555A5493793C5FC1409B0A5EE00BA026BB9800144D095E87ADE2BCAF05200B54BBA8131EF014BA30CD5C9725AB608" ma:contentTypeVersion="6" ma:contentTypeDescription="RCGT GED - Type de Contenu Document Projet" ma:contentTypeScope="" ma:versionID="edddbe432a2dda9624bfe7ee7ecf06bc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4="89a321b7-e42b-4464-b870-d9011a4a108c" targetNamespace="http://schemas.microsoft.com/office/2006/metadata/properties" ma:root="true" ma:fieldsID="d0a4fc88ce7133f57a50b51ac35774b6" ns1:_="" ns2:_="" ns4:_="">
    <xsd:import namespace="http://schemas.microsoft.com/sharepoint/v3"/>
    <xsd:import namespace="http://schemas.microsoft.com/sharepoint/v3/fields"/>
    <xsd:import namespace="89a321b7-e42b-4464-b870-d9011a4a108c"/>
    <xsd:element name="properties">
      <xsd:complexType>
        <xsd:sequence>
          <xsd:element name="documentManagement">
            <xsd:complexType>
              <xsd:all>
                <xsd:element ref="ns2:RCGT_TypeDocumentMM_1" minOccurs="0"/>
                <xsd:element ref="ns1:RCGT_Emplacement" minOccurs="0"/>
                <xsd:element ref="ns1:RCGT_NoClient" minOccurs="0"/>
                <xsd:element ref="ns1:RCGT_NomClient" minOccurs="0"/>
                <xsd:element ref="ns1:RCGT_Regroupement" minOccurs="0"/>
                <xsd:element ref="ns1:RCGT_AssocieResponsable" minOccurs="0"/>
                <xsd:element ref="ns1:RCGT_PresenteAuClient" minOccurs="0"/>
                <xsd:element ref="ns1:RCGT_CodeProject" minOccurs="0"/>
                <xsd:element ref="ns1:RCGT_TitreProjet" minOccurs="0"/>
                <xsd:element ref="ns1:RCGT_NatureProjet" minOccurs="0"/>
                <xsd:element ref="ns1:RCGT_ClassificationDocument" minOccurs="0"/>
                <xsd:element ref="ns1:RCGT_NomCodeProjet" minOccurs="0"/>
                <xsd:element ref="ns1:RCGT_NomCodeClient" minOccurs="0"/>
                <xsd:element ref="ns4:_dlc_DocId" minOccurs="0"/>
                <xsd:element ref="ns4:_dlc_DocIdUrl" minOccurs="0"/>
                <xsd:element ref="ns4:_dlc_DocIdPersistId" minOccurs="0"/>
                <xsd:element ref="ns4:TaxCatchAll" minOccurs="0"/>
                <xsd:element ref="ns1:RCGT_Source" minOccurs="0"/>
                <xsd:element ref="ns1:RCGT_eClientGlobalId" minOccurs="0"/>
                <xsd:element ref="ns1:RCGT_Marche" minOccurs="0"/>
                <xsd:element ref="ns1:RCGT_eCli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CGT_Emplacement" ma:index="9" nillable="true" ma:displayName="Emplacement du document" ma:internalName="RCGT_Emplacement">
      <xsd:simpleType>
        <xsd:restriction base="dms:Text">
          <xsd:maxLength value="120"/>
        </xsd:restriction>
      </xsd:simpleType>
    </xsd:element>
    <xsd:element name="RCGT_NoClient" ma:index="10" nillable="true" ma:displayName="No Client" ma:description="Numéro du client" ma:internalName="RCGT_NoClient">
      <xsd:simpleType>
        <xsd:restriction base="dms:Text">
          <xsd:maxLength value="15"/>
        </xsd:restriction>
      </xsd:simpleType>
    </xsd:element>
    <xsd:element name="RCGT_NomClient" ma:index="11" nillable="true" ma:displayName="Nom du Client" ma:description="Nom du client" ma:internalName="RCGT_NomClient">
      <xsd:simpleType>
        <xsd:restriction base="dms:Text">
          <xsd:maxLength value="120"/>
        </xsd:restriction>
      </xsd:simpleType>
    </xsd:element>
    <xsd:element name="RCGT_Regroupement" ma:index="12" nillable="true" ma:displayName="Regroupement" ma:description="Code de groupement du client" ma:internalName="RCGT_Regroupement">
      <xsd:simpleType>
        <xsd:restriction base="dms:Text">
          <xsd:maxLength value="15"/>
        </xsd:restriction>
      </xsd:simpleType>
    </xsd:element>
    <xsd:element name="RCGT_AssocieResponsable" ma:index="13" nillable="true" ma:displayName="Associé Responsable" ma:default="" ma:description="Nom de l'associé responsable du client" ma:internalName="RCGT_AssocieResponsab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CGT_PresenteAuClient" ma:index="15" nillable="true" ma:displayName="Livré au client" ma:default="0" ma:internalName="RCGT_PresenteAuClient">
      <xsd:simpleType>
        <xsd:restriction base="dms:Boolean"/>
      </xsd:simpleType>
    </xsd:element>
    <xsd:element name="RCGT_CodeProject" ma:index="16" nillable="true" ma:displayName="Code de projet" ma:description="Numéro du projet" ma:internalName="RCGT_CodeProject">
      <xsd:simpleType>
        <xsd:restriction base="dms:Text">
          <xsd:maxLength value="15"/>
        </xsd:restriction>
      </xsd:simpleType>
    </xsd:element>
    <xsd:element name="RCGT_TitreProjet" ma:index="17" nillable="true" ma:displayName="Titre du projet" ma:description="Titre du projet" ma:internalName="RCGT_TitreProjet">
      <xsd:simpleType>
        <xsd:restriction base="dms:Text">
          <xsd:maxLength value="150"/>
        </xsd:restriction>
      </xsd:simpleType>
    </xsd:element>
    <xsd:element name="RCGT_NatureProjet" ma:index="18" nillable="true" ma:displayName="Nature du projet" ma:description="Nature du projet" ma:internalName="RCGT_NatureProjet">
      <xsd:simpleType>
        <xsd:restriction base="dms:Text">
          <xsd:maxLength value="50"/>
        </xsd:restriction>
      </xsd:simpleType>
    </xsd:element>
    <xsd:element name="RCGT_ClassificationDocument" ma:index="19" nillable="true" ma:displayName="Classification de l'information" ma:default="Privée" ma:description="Classification des informations" ma:hidden="true" ma:internalName="RCGT_ClassificationDocument">
      <xsd:simpleType>
        <xsd:restriction base="dms:Choice">
          <xsd:enumeration value="Public"/>
          <xsd:enumeration value="Privée"/>
          <xsd:enumeration value="Confidentielle"/>
          <xsd:enumeration value="Secrète"/>
        </xsd:restriction>
      </xsd:simpleType>
    </xsd:element>
    <xsd:element name="RCGT_NomCodeProjet" ma:index="20" nillable="true" ma:displayName="Code titre projet" ma:description="Code titre projet" ma:internalName="RCGT_NomCodeProjet">
      <xsd:simpleType>
        <xsd:restriction base="dms:Text"/>
      </xsd:simpleType>
    </xsd:element>
    <xsd:element name="RCGT_NomCodeClient" ma:index="21" nillable="true" ma:displayName="Code titre client" ma:description="Code titre client" ma:internalName="RCGT_NomCodeClient">
      <xsd:simpleType>
        <xsd:restriction base="dms:Text"/>
      </xsd:simpleType>
    </xsd:element>
    <xsd:element name="RCGT_Source" ma:index="26" nillable="true" ma:displayName="Source" ma:internalName="RCGT_Source">
      <xsd:simpleType>
        <xsd:restriction base="dms:Text"/>
      </xsd:simpleType>
    </xsd:element>
    <xsd:element name="RCGT_eClientGlobalId" ma:index="27" nillable="true" ma:displayName="espaceClient Global ID" ma:internalName="RCGT_eClientGlobalId">
      <xsd:simpleType>
        <xsd:restriction base="dms:Text"/>
      </xsd:simpleType>
    </xsd:element>
    <xsd:element name="RCGT_Marche" ma:index="28" nillable="true" ma:displayName="Industrie" ma:internalName="RCGT_Marche">
      <xsd:simpleType>
        <xsd:restriction base="dms:Text">
          <xsd:maxLength value="120"/>
        </xsd:restriction>
      </xsd:simpleType>
    </xsd:element>
    <xsd:element name="RCGT_eClientVersion" ma:index="29" nillable="true" ma:displayName="Version disponible au client" ma:internalName="RCGT_eClient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CGT_TypeDocumentMM_1" ma:index="8" nillable="true" ma:taxonomy="true" ma:internalName="RCGT_TypeDocumentMM_1" ma:taxonomyFieldName="RCGT_TypeDocumentMM" ma:displayName="Type de document" ma:fieldId="{f69e054f-e44d-4793-bab2-c349021b6d97}" ma:sspId="c3ce2f0b-2888-4ebc-a51a-ac66baab10ba" ma:termSetId="ed968f95-741a-4dc8-b4e3-9187dd9ef11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321b7-e42b-4464-b870-d9011a4a108c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3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  <xsd:element name="TaxCatchAll" ma:index="25" nillable="true" ma:displayName="Colonne Attraper tout de Taxonomie" ma:description="" ma:hidden="true" ma:list="{60321d8e-a245-43ed-b77f-6d84220f347a}" ma:internalName="TaxCatchAll" ma:showField="CatchAllData" ma:web="89a321b7-e42b-4464-b870-d9011a4a10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40C399-DE4A-473A-B007-3000F69128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FB5BA9-C818-40EC-A6EB-2B4DE4DA9663}">
  <ds:schemaRefs>
    <ds:schemaRef ds:uri="89a321b7-e42b-4464-b870-d9011a4a108c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F835B1-7FCA-4C81-AB2D-CFD32DCB803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C57E148-E933-40DE-B8D9-380F7B05A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89a321b7-e42b-4464-b870-d9011a4a10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25225</TotalTime>
  <Words>317</Words>
  <Application>Microsoft Office PowerPoint</Application>
  <PresentationFormat>Format US (216 x 279 mm)</PresentationFormat>
  <Paragraphs>87</Paragraphs>
  <Slides>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MS Mincho</vt:lpstr>
      <vt:lpstr>Arial</vt:lpstr>
      <vt:lpstr>Arial Narrow</vt:lpstr>
      <vt:lpstr>Calibri</vt:lpstr>
      <vt:lpstr>Garamond</vt:lpstr>
      <vt:lpstr>Symbol</vt:lpstr>
      <vt:lpstr>Times New Roman</vt:lpstr>
      <vt:lpstr>Wingdings 2</vt:lpstr>
      <vt:lpstr>Grant Thornton Report Template v3.0.1</vt:lpstr>
      <vt:lpstr>Visio</vt:lpstr>
      <vt:lpstr>Présentation PowerPoint</vt:lpstr>
      <vt:lpstr>Système fiscal des Émirats Arabes Unis</vt:lpstr>
      <vt:lpstr>Structure juridique aux Émirats pour l’investisseur canadien</vt:lpstr>
      <vt:lpstr>Utilisation d’une filiale ou d’une succursale aux Émirats</vt:lpstr>
      <vt:lpstr>Imposition au Canada des profits réalisés aux Émirats</vt:lpstr>
      <vt:lpstr>Rapatriement des profits au Canada</vt:lpstr>
      <vt:lpstr>Règles de prix de transfert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Fiscalité au Maroc</dc:title>
  <dc:creator>james clark</dc:creator>
  <cp:lastModifiedBy>Riverin, William</cp:lastModifiedBy>
  <cp:revision>339</cp:revision>
  <cp:lastPrinted>2017-05-15T14:56:22Z</cp:lastPrinted>
  <dcterms:created xsi:type="dcterms:W3CDTF">2008-09-15T09:25:29Z</dcterms:created>
  <dcterms:modified xsi:type="dcterms:W3CDTF">2017-05-15T22:00:47Z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0x0101000523247555A5493793C5FC1409B0A5EE00BA026BB9800144D095E87ADE2BCAF05200B54BBA8131EF014BA30CD5C9725AB608</vt:lpwstr>
  </property>
  <property fmtid="{D5CDD505-2E9C-101B-9397-08002B2CF9AE}" pid="3" name="_dlc_DocIdItemGuid">
    <vt:lpwstr>a930af64-ce99-44d6-9fc2-7e037edb61b7</vt:lpwstr>
  </property>
  <property fmtid="{D5CDD505-2E9C-101B-9397-08002B2CF9AE}" pid="4" name="Order">
    <vt:r8>1000</vt:r8>
  </property>
  <property fmtid="{D5CDD505-2E9C-101B-9397-08002B2CF9AE}" pid="5" name="RCGT_TypeDocumentMM">
    <vt:lpwstr>2;#Document de travail|a0f539cc-7beb-4301-bcad-cb6a24918474</vt:lpwstr>
  </property>
</Properties>
</file>